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2"/>
  </p:notesMasterIdLst>
  <p:sldIdLst>
    <p:sldId id="332" r:id="rId2"/>
    <p:sldId id="334" r:id="rId3"/>
    <p:sldId id="297" r:id="rId4"/>
    <p:sldId id="256" r:id="rId5"/>
    <p:sldId id="335" r:id="rId6"/>
    <p:sldId id="257" r:id="rId7"/>
    <p:sldId id="258" r:id="rId8"/>
    <p:sldId id="259" r:id="rId9"/>
    <p:sldId id="260" r:id="rId10"/>
    <p:sldId id="261" r:id="rId11"/>
    <p:sldId id="262" r:id="rId12"/>
    <p:sldId id="264" r:id="rId13"/>
    <p:sldId id="265" r:id="rId14"/>
    <p:sldId id="336" r:id="rId15"/>
    <p:sldId id="267" r:id="rId16"/>
    <p:sldId id="268" r:id="rId17"/>
    <p:sldId id="269" r:id="rId18"/>
    <p:sldId id="274" r:id="rId19"/>
    <p:sldId id="275" r:id="rId20"/>
    <p:sldId id="276" r:id="rId21"/>
    <p:sldId id="277" r:id="rId22"/>
    <p:sldId id="278" r:id="rId23"/>
    <p:sldId id="280" r:id="rId24"/>
    <p:sldId id="282" r:id="rId25"/>
    <p:sldId id="283" r:id="rId26"/>
    <p:sldId id="284" r:id="rId27"/>
    <p:sldId id="285" r:id="rId28"/>
    <p:sldId id="286" r:id="rId29"/>
    <p:sldId id="287" r:id="rId30"/>
    <p:sldId id="295" r:id="rId31"/>
    <p:sldId id="337" r:id="rId32"/>
    <p:sldId id="296" r:id="rId33"/>
    <p:sldId id="290" r:id="rId34"/>
    <p:sldId id="291" r:id="rId35"/>
    <p:sldId id="292" r:id="rId36"/>
    <p:sldId id="298" r:id="rId37"/>
    <p:sldId id="299" r:id="rId38"/>
    <p:sldId id="300" r:id="rId39"/>
    <p:sldId id="301" r:id="rId40"/>
    <p:sldId id="302" r:id="rId41"/>
    <p:sldId id="303" r:id="rId42"/>
    <p:sldId id="304" r:id="rId43"/>
    <p:sldId id="305" r:id="rId44"/>
    <p:sldId id="306" r:id="rId45"/>
    <p:sldId id="307" r:id="rId46"/>
    <p:sldId id="308" r:id="rId47"/>
    <p:sldId id="310" r:id="rId48"/>
    <p:sldId id="311" r:id="rId49"/>
    <p:sldId id="312" r:id="rId50"/>
    <p:sldId id="313" r:id="rId51"/>
    <p:sldId id="314" r:id="rId52"/>
    <p:sldId id="315" r:id="rId53"/>
    <p:sldId id="338" r:id="rId54"/>
    <p:sldId id="339" r:id="rId55"/>
    <p:sldId id="340" r:id="rId56"/>
    <p:sldId id="317" r:id="rId57"/>
    <p:sldId id="318" r:id="rId58"/>
    <p:sldId id="319" r:id="rId59"/>
    <p:sldId id="320" r:id="rId60"/>
    <p:sldId id="321" r:id="rId61"/>
    <p:sldId id="322" r:id="rId62"/>
    <p:sldId id="323" r:id="rId63"/>
    <p:sldId id="326" r:id="rId64"/>
    <p:sldId id="327" r:id="rId65"/>
    <p:sldId id="328" r:id="rId66"/>
    <p:sldId id="329" r:id="rId67"/>
    <p:sldId id="330" r:id="rId68"/>
    <p:sldId id="331" r:id="rId69"/>
    <p:sldId id="341" r:id="rId70"/>
    <p:sldId id="33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66367-F8C2-430C-BDE4-B218A135D2F4}" v="683" dt="2024-06-01T04:00:19.640"/>
    <p1510:client id="{13C08144-4DFD-4D82-B00F-A93C26187A7C}" v="230" dt="2024-05-31T12:59:26.177"/>
    <p1510:client id="{5B0ECAE1-8975-454E-8DDA-410749247944}" v="114" dt="2024-05-31T14:09:38.183"/>
    <p1510:client id="{5E7AF36B-4B71-4770-B4FD-FCCBE5939EEA}" v="474" dt="2024-05-31T13:47:01.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rath Kumar" userId="78bb274a80e874a3" providerId="LiveId" clId="{02B66367-F8C2-430C-BDE4-B218A135D2F4}"/>
    <pc:docChg chg="undo custSel addSld delSld modSld sldOrd">
      <pc:chgData name="Bharath Kumar" userId="78bb274a80e874a3" providerId="LiveId" clId="{02B66367-F8C2-430C-BDE4-B218A135D2F4}" dt="2024-06-01T04:01:05.914" v="3320" actId="20577"/>
      <pc:docMkLst>
        <pc:docMk/>
      </pc:docMkLst>
      <pc:sldChg chg="modSp mod">
        <pc:chgData name="Bharath Kumar" userId="78bb274a80e874a3" providerId="LiveId" clId="{02B66367-F8C2-430C-BDE4-B218A135D2F4}" dt="2024-06-01T01:57:24.339" v="519" actId="14100"/>
        <pc:sldMkLst>
          <pc:docMk/>
          <pc:sldMk cId="3924841589" sldId="258"/>
        </pc:sldMkLst>
        <pc:picChg chg="mod">
          <ac:chgData name="Bharath Kumar" userId="78bb274a80e874a3" providerId="LiveId" clId="{02B66367-F8C2-430C-BDE4-B218A135D2F4}" dt="2024-06-01T01:57:24.339" v="519" actId="14100"/>
          <ac:picMkLst>
            <pc:docMk/>
            <pc:sldMk cId="3924841589" sldId="258"/>
            <ac:picMk id="4" creationId="{00000000-0000-0000-0000-000000000000}"/>
          </ac:picMkLst>
        </pc:picChg>
      </pc:sldChg>
      <pc:sldChg chg="modSp mod">
        <pc:chgData name="Bharath Kumar" userId="78bb274a80e874a3" providerId="LiveId" clId="{02B66367-F8C2-430C-BDE4-B218A135D2F4}" dt="2024-06-01T01:58:03.106" v="523" actId="1076"/>
        <pc:sldMkLst>
          <pc:docMk/>
          <pc:sldMk cId="1363563542" sldId="259"/>
        </pc:sldMkLst>
        <pc:picChg chg="mod">
          <ac:chgData name="Bharath Kumar" userId="78bb274a80e874a3" providerId="LiveId" clId="{02B66367-F8C2-430C-BDE4-B218A135D2F4}" dt="2024-06-01T01:57:50.821" v="520" actId="14100"/>
          <ac:picMkLst>
            <pc:docMk/>
            <pc:sldMk cId="1363563542" sldId="259"/>
            <ac:picMk id="4" creationId="{00000000-0000-0000-0000-000000000000}"/>
          </ac:picMkLst>
        </pc:picChg>
        <pc:picChg chg="mod">
          <ac:chgData name="Bharath Kumar" userId="78bb274a80e874a3" providerId="LiveId" clId="{02B66367-F8C2-430C-BDE4-B218A135D2F4}" dt="2024-06-01T01:58:03.106" v="523" actId="1076"/>
          <ac:picMkLst>
            <pc:docMk/>
            <pc:sldMk cId="1363563542" sldId="259"/>
            <ac:picMk id="5" creationId="{00000000-0000-0000-0000-000000000000}"/>
          </ac:picMkLst>
        </pc:picChg>
      </pc:sldChg>
      <pc:sldChg chg="modSp mod">
        <pc:chgData name="Bharath Kumar" userId="78bb274a80e874a3" providerId="LiveId" clId="{02B66367-F8C2-430C-BDE4-B218A135D2F4}" dt="2024-06-01T02:05:28.950" v="751" actId="207"/>
        <pc:sldMkLst>
          <pc:docMk/>
          <pc:sldMk cId="34478974" sldId="260"/>
        </pc:sldMkLst>
        <pc:spChg chg="mod">
          <ac:chgData name="Bharath Kumar" userId="78bb274a80e874a3" providerId="LiveId" clId="{02B66367-F8C2-430C-BDE4-B218A135D2F4}" dt="2024-06-01T02:05:28.950" v="751" actId="207"/>
          <ac:spMkLst>
            <pc:docMk/>
            <pc:sldMk cId="34478974" sldId="260"/>
            <ac:spMk id="3" creationId="{00000000-0000-0000-0000-000000000000}"/>
          </ac:spMkLst>
        </pc:spChg>
      </pc:sldChg>
      <pc:sldChg chg="delSp modSp mod">
        <pc:chgData name="Bharath Kumar" userId="78bb274a80e874a3" providerId="LiveId" clId="{02B66367-F8C2-430C-BDE4-B218A135D2F4}" dt="2024-06-01T02:13:23.386" v="791" actId="478"/>
        <pc:sldMkLst>
          <pc:docMk/>
          <pc:sldMk cId="3030963733" sldId="264"/>
        </pc:sldMkLst>
        <pc:spChg chg="del">
          <ac:chgData name="Bharath Kumar" userId="78bb274a80e874a3" providerId="LiveId" clId="{02B66367-F8C2-430C-BDE4-B218A135D2F4}" dt="2024-06-01T02:13:23.386" v="791" actId="478"/>
          <ac:spMkLst>
            <pc:docMk/>
            <pc:sldMk cId="3030963733" sldId="264"/>
            <ac:spMk id="2" creationId="{00000000-0000-0000-0000-000000000000}"/>
          </ac:spMkLst>
        </pc:spChg>
        <pc:spChg chg="mod">
          <ac:chgData name="Bharath Kumar" userId="78bb274a80e874a3" providerId="LiveId" clId="{02B66367-F8C2-430C-BDE4-B218A135D2F4}" dt="2024-06-01T02:12:57.069" v="786" actId="1076"/>
          <ac:spMkLst>
            <pc:docMk/>
            <pc:sldMk cId="3030963733" sldId="264"/>
            <ac:spMk id="3" creationId="{00000000-0000-0000-0000-000000000000}"/>
          </ac:spMkLst>
        </pc:spChg>
        <pc:picChg chg="mod">
          <ac:chgData name="Bharath Kumar" userId="78bb274a80e874a3" providerId="LiveId" clId="{02B66367-F8C2-430C-BDE4-B218A135D2F4}" dt="2024-06-01T02:13:07.878" v="790" actId="14100"/>
          <ac:picMkLst>
            <pc:docMk/>
            <pc:sldMk cId="3030963733" sldId="264"/>
            <ac:picMk id="4" creationId="{00000000-0000-0000-0000-000000000000}"/>
          </ac:picMkLst>
        </pc:picChg>
      </pc:sldChg>
      <pc:sldChg chg="modSp mod">
        <pc:chgData name="Bharath Kumar" userId="78bb274a80e874a3" providerId="LiveId" clId="{02B66367-F8C2-430C-BDE4-B218A135D2F4}" dt="2024-06-01T02:11:51.144" v="785" actId="14100"/>
        <pc:sldMkLst>
          <pc:docMk/>
          <pc:sldMk cId="2152932028" sldId="265"/>
        </pc:sldMkLst>
        <pc:spChg chg="mod">
          <ac:chgData name="Bharath Kumar" userId="78bb274a80e874a3" providerId="LiveId" clId="{02B66367-F8C2-430C-BDE4-B218A135D2F4}" dt="2024-06-01T02:11:46.263" v="784" actId="1076"/>
          <ac:spMkLst>
            <pc:docMk/>
            <pc:sldMk cId="2152932028" sldId="265"/>
            <ac:spMk id="3" creationId="{00000000-0000-0000-0000-000000000000}"/>
          </ac:spMkLst>
        </pc:spChg>
        <pc:picChg chg="mod">
          <ac:chgData name="Bharath Kumar" userId="78bb274a80e874a3" providerId="LiveId" clId="{02B66367-F8C2-430C-BDE4-B218A135D2F4}" dt="2024-06-01T02:11:51.144" v="785" actId="14100"/>
          <ac:picMkLst>
            <pc:docMk/>
            <pc:sldMk cId="2152932028" sldId="265"/>
            <ac:picMk id="4" creationId="{00000000-0000-0000-0000-000000000000}"/>
          </ac:picMkLst>
        </pc:picChg>
      </pc:sldChg>
      <pc:sldChg chg="modSp mod">
        <pc:chgData name="Bharath Kumar" userId="78bb274a80e874a3" providerId="LiveId" clId="{02B66367-F8C2-430C-BDE4-B218A135D2F4}" dt="2024-06-01T03:41:21.422" v="1527" actId="20577"/>
        <pc:sldMkLst>
          <pc:docMk/>
          <pc:sldMk cId="527824437" sldId="269"/>
        </pc:sldMkLst>
        <pc:spChg chg="mod">
          <ac:chgData name="Bharath Kumar" userId="78bb274a80e874a3" providerId="LiveId" clId="{02B66367-F8C2-430C-BDE4-B218A135D2F4}" dt="2024-06-01T03:41:21.422" v="1527" actId="20577"/>
          <ac:spMkLst>
            <pc:docMk/>
            <pc:sldMk cId="527824437" sldId="269"/>
            <ac:spMk id="2" creationId="{00000000-0000-0000-0000-000000000000}"/>
          </ac:spMkLst>
        </pc:spChg>
      </pc:sldChg>
      <pc:sldChg chg="modSp mod">
        <pc:chgData name="Bharath Kumar" userId="78bb274a80e874a3" providerId="LiveId" clId="{02B66367-F8C2-430C-BDE4-B218A135D2F4}" dt="2024-06-01T02:18:49.968" v="1005" actId="207"/>
        <pc:sldMkLst>
          <pc:docMk/>
          <pc:sldMk cId="1688707738" sldId="278"/>
        </pc:sldMkLst>
        <pc:spChg chg="mod">
          <ac:chgData name="Bharath Kumar" userId="78bb274a80e874a3" providerId="LiveId" clId="{02B66367-F8C2-430C-BDE4-B218A135D2F4}" dt="2024-06-01T02:18:49.968" v="1005" actId="207"/>
          <ac:spMkLst>
            <pc:docMk/>
            <pc:sldMk cId="1688707738" sldId="278"/>
            <ac:spMk id="2" creationId="{00000000-0000-0000-0000-000000000000}"/>
          </ac:spMkLst>
        </pc:spChg>
      </pc:sldChg>
      <pc:sldChg chg="delSp modSp mod">
        <pc:chgData name="Bharath Kumar" userId="78bb274a80e874a3" providerId="LiveId" clId="{02B66367-F8C2-430C-BDE4-B218A135D2F4}" dt="2024-06-01T02:19:28.323" v="1011" actId="1076"/>
        <pc:sldMkLst>
          <pc:docMk/>
          <pc:sldMk cId="1719847954" sldId="280"/>
        </pc:sldMkLst>
        <pc:spChg chg="del">
          <ac:chgData name="Bharath Kumar" userId="78bb274a80e874a3" providerId="LiveId" clId="{02B66367-F8C2-430C-BDE4-B218A135D2F4}" dt="2024-06-01T02:19:03.388" v="1006" actId="478"/>
          <ac:spMkLst>
            <pc:docMk/>
            <pc:sldMk cId="1719847954" sldId="280"/>
            <ac:spMk id="2" creationId="{00000000-0000-0000-0000-000000000000}"/>
          </ac:spMkLst>
        </pc:spChg>
        <pc:spChg chg="mod">
          <ac:chgData name="Bharath Kumar" userId="78bb274a80e874a3" providerId="LiveId" clId="{02B66367-F8C2-430C-BDE4-B218A135D2F4}" dt="2024-06-01T02:19:28.323" v="1011" actId="1076"/>
          <ac:spMkLst>
            <pc:docMk/>
            <pc:sldMk cId="1719847954" sldId="280"/>
            <ac:spMk id="3" creationId="{00000000-0000-0000-0000-000000000000}"/>
          </ac:spMkLst>
        </pc:spChg>
      </pc:sldChg>
      <pc:sldChg chg="modSp del mod">
        <pc:chgData name="Bharath Kumar" userId="78bb274a80e874a3" providerId="LiveId" clId="{02B66367-F8C2-430C-BDE4-B218A135D2F4}" dt="2024-06-01T02:20:03.139" v="1013" actId="47"/>
        <pc:sldMkLst>
          <pc:docMk/>
          <pc:sldMk cId="622389797" sldId="281"/>
        </pc:sldMkLst>
        <pc:picChg chg="mod">
          <ac:chgData name="Bharath Kumar" userId="78bb274a80e874a3" providerId="LiveId" clId="{02B66367-F8C2-430C-BDE4-B218A135D2F4}" dt="2024-06-01T02:19:57.732" v="1012" actId="14100"/>
          <ac:picMkLst>
            <pc:docMk/>
            <pc:sldMk cId="622389797" sldId="281"/>
            <ac:picMk id="4" creationId="{00000000-0000-0000-0000-000000000000}"/>
          </ac:picMkLst>
        </pc:picChg>
      </pc:sldChg>
      <pc:sldChg chg="delSp modSp mod">
        <pc:chgData name="Bharath Kumar" userId="78bb274a80e874a3" providerId="LiveId" clId="{02B66367-F8C2-430C-BDE4-B218A135D2F4}" dt="2024-06-01T02:20:43.527" v="1019" actId="20577"/>
        <pc:sldMkLst>
          <pc:docMk/>
          <pc:sldMk cId="1777318380" sldId="282"/>
        </pc:sldMkLst>
        <pc:spChg chg="mod">
          <ac:chgData name="Bharath Kumar" userId="78bb274a80e874a3" providerId="LiveId" clId="{02B66367-F8C2-430C-BDE4-B218A135D2F4}" dt="2024-06-01T02:20:43.527" v="1019" actId="20577"/>
          <ac:spMkLst>
            <pc:docMk/>
            <pc:sldMk cId="1777318380" sldId="282"/>
            <ac:spMk id="2" creationId="{00000000-0000-0000-0000-000000000000}"/>
          </ac:spMkLst>
        </pc:spChg>
        <pc:spChg chg="del">
          <ac:chgData name="Bharath Kumar" userId="78bb274a80e874a3" providerId="LiveId" clId="{02B66367-F8C2-430C-BDE4-B218A135D2F4}" dt="2024-06-01T02:20:13.938" v="1014" actId="478"/>
          <ac:spMkLst>
            <pc:docMk/>
            <pc:sldMk cId="1777318380" sldId="282"/>
            <ac:spMk id="6" creationId="{0C96D79D-5D41-D429-260E-4F489D8D8718}"/>
          </ac:spMkLst>
        </pc:spChg>
      </pc:sldChg>
      <pc:sldChg chg="modSp mod">
        <pc:chgData name="Bharath Kumar" userId="78bb274a80e874a3" providerId="LiveId" clId="{02B66367-F8C2-430C-BDE4-B218A135D2F4}" dt="2024-06-01T02:29:59.035" v="1043" actId="207"/>
        <pc:sldMkLst>
          <pc:docMk/>
          <pc:sldMk cId="1417785532" sldId="283"/>
        </pc:sldMkLst>
        <pc:spChg chg="mod">
          <ac:chgData name="Bharath Kumar" userId="78bb274a80e874a3" providerId="LiveId" clId="{02B66367-F8C2-430C-BDE4-B218A135D2F4}" dt="2024-06-01T02:29:59.035" v="1043" actId="207"/>
          <ac:spMkLst>
            <pc:docMk/>
            <pc:sldMk cId="1417785532" sldId="283"/>
            <ac:spMk id="2" creationId="{00000000-0000-0000-0000-000000000000}"/>
          </ac:spMkLst>
        </pc:spChg>
      </pc:sldChg>
      <pc:sldChg chg="delSp modSp mod">
        <pc:chgData name="Bharath Kumar" userId="78bb274a80e874a3" providerId="LiveId" clId="{02B66367-F8C2-430C-BDE4-B218A135D2F4}" dt="2024-06-01T02:24:20.555" v="1032" actId="1076"/>
        <pc:sldMkLst>
          <pc:docMk/>
          <pc:sldMk cId="1406547649" sldId="284"/>
        </pc:sldMkLst>
        <pc:spChg chg="mod">
          <ac:chgData name="Bharath Kumar" userId="78bb274a80e874a3" providerId="LiveId" clId="{02B66367-F8C2-430C-BDE4-B218A135D2F4}" dt="2024-06-01T02:24:20.555" v="1032" actId="1076"/>
          <ac:spMkLst>
            <pc:docMk/>
            <pc:sldMk cId="1406547649" sldId="284"/>
            <ac:spMk id="2" creationId="{00000000-0000-0000-0000-000000000000}"/>
          </ac:spMkLst>
        </pc:spChg>
        <pc:spChg chg="del">
          <ac:chgData name="Bharath Kumar" userId="78bb274a80e874a3" providerId="LiveId" clId="{02B66367-F8C2-430C-BDE4-B218A135D2F4}" dt="2024-06-01T02:23:56.525" v="1029" actId="478"/>
          <ac:spMkLst>
            <pc:docMk/>
            <pc:sldMk cId="1406547649" sldId="284"/>
            <ac:spMk id="8" creationId="{01D894B1-725E-FBF1-AE8A-47DCB3EF34DB}"/>
          </ac:spMkLst>
        </pc:spChg>
      </pc:sldChg>
      <pc:sldChg chg="delSp modSp mod">
        <pc:chgData name="Bharath Kumar" userId="78bb274a80e874a3" providerId="LiveId" clId="{02B66367-F8C2-430C-BDE4-B218A135D2F4}" dt="2024-06-01T02:25:09.434" v="1034" actId="207"/>
        <pc:sldMkLst>
          <pc:docMk/>
          <pc:sldMk cId="710453141" sldId="285"/>
        </pc:sldMkLst>
        <pc:spChg chg="mod">
          <ac:chgData name="Bharath Kumar" userId="78bb274a80e874a3" providerId="LiveId" clId="{02B66367-F8C2-430C-BDE4-B218A135D2F4}" dt="2024-06-01T02:25:09.434" v="1034" actId="207"/>
          <ac:spMkLst>
            <pc:docMk/>
            <pc:sldMk cId="710453141" sldId="285"/>
            <ac:spMk id="2" creationId="{00000000-0000-0000-0000-000000000000}"/>
          </ac:spMkLst>
        </pc:spChg>
        <pc:spChg chg="del">
          <ac:chgData name="Bharath Kumar" userId="78bb274a80e874a3" providerId="LiveId" clId="{02B66367-F8C2-430C-BDE4-B218A135D2F4}" dt="2024-06-01T02:24:52.119" v="1033" actId="478"/>
          <ac:spMkLst>
            <pc:docMk/>
            <pc:sldMk cId="710453141" sldId="285"/>
            <ac:spMk id="8" creationId="{83B41CEF-36FE-81A9-B16A-CE5EA5A1C8E3}"/>
          </ac:spMkLst>
        </pc:spChg>
      </pc:sldChg>
      <pc:sldChg chg="modSp mod">
        <pc:chgData name="Bharath Kumar" userId="78bb274a80e874a3" providerId="LiveId" clId="{02B66367-F8C2-430C-BDE4-B218A135D2F4}" dt="2024-06-01T03:33:34.049" v="1506" actId="113"/>
        <pc:sldMkLst>
          <pc:docMk/>
          <pc:sldMk cId="3380366379" sldId="286"/>
        </pc:sldMkLst>
        <pc:spChg chg="mod">
          <ac:chgData name="Bharath Kumar" userId="78bb274a80e874a3" providerId="LiveId" clId="{02B66367-F8C2-430C-BDE4-B218A135D2F4}" dt="2024-06-01T03:33:34.049" v="1506" actId="113"/>
          <ac:spMkLst>
            <pc:docMk/>
            <pc:sldMk cId="3380366379" sldId="286"/>
            <ac:spMk id="2" creationId="{00000000-0000-0000-0000-000000000000}"/>
          </ac:spMkLst>
        </pc:spChg>
      </pc:sldChg>
      <pc:sldChg chg="modSp mod">
        <pc:chgData name="Bharath Kumar" userId="78bb274a80e874a3" providerId="LiveId" clId="{02B66367-F8C2-430C-BDE4-B218A135D2F4}" dt="2024-06-01T02:26:15.764" v="1035" actId="6549"/>
        <pc:sldMkLst>
          <pc:docMk/>
          <pc:sldMk cId="1742689636" sldId="287"/>
        </pc:sldMkLst>
        <pc:spChg chg="mod">
          <ac:chgData name="Bharath Kumar" userId="78bb274a80e874a3" providerId="LiveId" clId="{02B66367-F8C2-430C-BDE4-B218A135D2F4}" dt="2024-06-01T02:26:15.764" v="1035" actId="6549"/>
          <ac:spMkLst>
            <pc:docMk/>
            <pc:sldMk cId="1742689636" sldId="287"/>
            <ac:spMk id="3" creationId="{00000000-0000-0000-0000-000000000000}"/>
          </ac:spMkLst>
        </pc:spChg>
      </pc:sldChg>
      <pc:sldChg chg="del">
        <pc:chgData name="Bharath Kumar" userId="78bb274a80e874a3" providerId="LiveId" clId="{02B66367-F8C2-430C-BDE4-B218A135D2F4}" dt="2024-06-01T02:30:50.017" v="1044" actId="47"/>
        <pc:sldMkLst>
          <pc:docMk/>
          <pc:sldMk cId="3105590565" sldId="289"/>
        </pc:sldMkLst>
      </pc:sldChg>
      <pc:sldChg chg="modSp mod">
        <pc:chgData name="Bharath Kumar" userId="78bb274a80e874a3" providerId="LiveId" clId="{02B66367-F8C2-430C-BDE4-B218A135D2F4}" dt="2024-06-01T01:54:21.180" v="270" actId="20577"/>
        <pc:sldMkLst>
          <pc:docMk/>
          <pc:sldMk cId="3947117809" sldId="297"/>
        </pc:sldMkLst>
        <pc:spChg chg="mod">
          <ac:chgData name="Bharath Kumar" userId="78bb274a80e874a3" providerId="LiveId" clId="{02B66367-F8C2-430C-BDE4-B218A135D2F4}" dt="2024-06-01T01:54:21.180" v="270" actId="20577"/>
          <ac:spMkLst>
            <pc:docMk/>
            <pc:sldMk cId="3947117809" sldId="297"/>
            <ac:spMk id="2" creationId="{00000000-0000-0000-0000-000000000000}"/>
          </ac:spMkLst>
        </pc:spChg>
      </pc:sldChg>
      <pc:sldChg chg="addSp delSp modSp mod">
        <pc:chgData name="Bharath Kumar" userId="78bb274a80e874a3" providerId="LiveId" clId="{02B66367-F8C2-430C-BDE4-B218A135D2F4}" dt="2024-06-01T03:45:07.490" v="1531" actId="1076"/>
        <pc:sldMkLst>
          <pc:docMk/>
          <pc:sldMk cId="3131181018" sldId="300"/>
        </pc:sldMkLst>
        <pc:spChg chg="add mod">
          <ac:chgData name="Bharath Kumar" userId="78bb274a80e874a3" providerId="LiveId" clId="{02B66367-F8C2-430C-BDE4-B218A135D2F4}" dt="2024-06-01T03:44:53.091" v="1528" actId="478"/>
          <ac:spMkLst>
            <pc:docMk/>
            <pc:sldMk cId="3131181018" sldId="300"/>
            <ac:spMk id="5" creationId="{3F30545B-7093-0CFC-F25F-C4EEA90264ED}"/>
          </ac:spMkLst>
        </pc:spChg>
        <pc:picChg chg="del mod">
          <ac:chgData name="Bharath Kumar" userId="78bb274a80e874a3" providerId="LiveId" clId="{02B66367-F8C2-430C-BDE4-B218A135D2F4}" dt="2024-06-01T03:44:53.091" v="1528" actId="478"/>
          <ac:picMkLst>
            <pc:docMk/>
            <pc:sldMk cId="3131181018" sldId="300"/>
            <ac:picMk id="4" creationId="{00000000-0000-0000-0000-000000000000}"/>
          </ac:picMkLst>
        </pc:picChg>
        <pc:picChg chg="add mod">
          <ac:chgData name="Bharath Kumar" userId="78bb274a80e874a3" providerId="LiveId" clId="{02B66367-F8C2-430C-BDE4-B218A135D2F4}" dt="2024-06-01T03:45:07.490" v="1531" actId="1076"/>
          <ac:picMkLst>
            <pc:docMk/>
            <pc:sldMk cId="3131181018" sldId="300"/>
            <ac:picMk id="7" creationId="{6FF63496-59AB-08E5-1102-2D3D36490A3C}"/>
          </ac:picMkLst>
        </pc:picChg>
      </pc:sldChg>
      <pc:sldChg chg="delSp modSp del mod">
        <pc:chgData name="Bharath Kumar" userId="78bb274a80e874a3" providerId="LiveId" clId="{02B66367-F8C2-430C-BDE4-B218A135D2F4}" dt="2024-06-01T03:49:22.251" v="1540" actId="47"/>
        <pc:sldMkLst>
          <pc:docMk/>
          <pc:sldMk cId="313427551" sldId="325"/>
        </pc:sldMkLst>
        <pc:spChg chg="del">
          <ac:chgData name="Bharath Kumar" userId="78bb274a80e874a3" providerId="LiveId" clId="{02B66367-F8C2-430C-BDE4-B218A135D2F4}" dt="2024-06-01T03:47:00.036" v="1532" actId="478"/>
          <ac:spMkLst>
            <pc:docMk/>
            <pc:sldMk cId="313427551" sldId="325"/>
            <ac:spMk id="2" creationId="{00000000-0000-0000-0000-000000000000}"/>
          </ac:spMkLst>
        </pc:spChg>
        <pc:spChg chg="mod">
          <ac:chgData name="Bharath Kumar" userId="78bb274a80e874a3" providerId="LiveId" clId="{02B66367-F8C2-430C-BDE4-B218A135D2F4}" dt="2024-06-01T03:47:23.855" v="1539" actId="20577"/>
          <ac:spMkLst>
            <pc:docMk/>
            <pc:sldMk cId="313427551" sldId="325"/>
            <ac:spMk id="3" creationId="{00000000-0000-0000-0000-000000000000}"/>
          </ac:spMkLst>
        </pc:spChg>
      </pc:sldChg>
      <pc:sldChg chg="modSp mod">
        <pc:chgData name="Bharath Kumar" userId="78bb274a80e874a3" providerId="LiveId" clId="{02B66367-F8C2-430C-BDE4-B218A135D2F4}" dt="2024-06-01T03:59:46.494" v="3181" actId="1076"/>
        <pc:sldMkLst>
          <pc:docMk/>
          <pc:sldMk cId="2181647910" sldId="328"/>
        </pc:sldMkLst>
        <pc:picChg chg="mod">
          <ac:chgData name="Bharath Kumar" userId="78bb274a80e874a3" providerId="LiveId" clId="{02B66367-F8C2-430C-BDE4-B218A135D2F4}" dt="2024-06-01T03:59:46.494" v="3181" actId="1076"/>
          <ac:picMkLst>
            <pc:docMk/>
            <pc:sldMk cId="2181647910" sldId="328"/>
            <ac:picMk id="4" creationId="{00000000-0000-0000-0000-000000000000}"/>
          </ac:picMkLst>
        </pc:picChg>
      </pc:sldChg>
      <pc:sldChg chg="delSp modSp mod">
        <pc:chgData name="Bharath Kumar" userId="78bb274a80e874a3" providerId="LiveId" clId="{02B66367-F8C2-430C-BDE4-B218A135D2F4}" dt="2024-06-01T03:59:29.765" v="3180" actId="20577"/>
        <pc:sldMkLst>
          <pc:docMk/>
          <pc:sldMk cId="2384686159" sldId="330"/>
        </pc:sldMkLst>
        <pc:spChg chg="mod">
          <ac:chgData name="Bharath Kumar" userId="78bb274a80e874a3" providerId="LiveId" clId="{02B66367-F8C2-430C-BDE4-B218A135D2F4}" dt="2024-06-01T03:59:29.765" v="3180" actId="20577"/>
          <ac:spMkLst>
            <pc:docMk/>
            <pc:sldMk cId="2384686159" sldId="330"/>
            <ac:spMk id="2" creationId="{00000000-0000-0000-0000-000000000000}"/>
          </ac:spMkLst>
        </pc:spChg>
        <pc:spChg chg="del">
          <ac:chgData name="Bharath Kumar" userId="78bb274a80e874a3" providerId="LiveId" clId="{02B66367-F8C2-430C-BDE4-B218A135D2F4}" dt="2024-06-01T03:59:23.909" v="3178" actId="478"/>
          <ac:spMkLst>
            <pc:docMk/>
            <pc:sldMk cId="2384686159" sldId="330"/>
            <ac:spMk id="8" creationId="{C4096466-13A5-5AE5-BC90-EFA3BA4C1567}"/>
          </ac:spMkLst>
        </pc:spChg>
      </pc:sldChg>
      <pc:sldChg chg="delSp modSp add mod ord">
        <pc:chgData name="Bharath Kumar" userId="78bb274a80e874a3" providerId="LiveId" clId="{02B66367-F8C2-430C-BDE4-B218A135D2F4}" dt="2024-06-01T01:54:00.510" v="257" actId="20577"/>
        <pc:sldMkLst>
          <pc:docMk/>
          <pc:sldMk cId="1527374749" sldId="332"/>
        </pc:sldMkLst>
        <pc:spChg chg="del mod">
          <ac:chgData name="Bharath Kumar" userId="78bb274a80e874a3" providerId="LiveId" clId="{02B66367-F8C2-430C-BDE4-B218A135D2F4}" dt="2024-06-01T01:52:22.120" v="194" actId="478"/>
          <ac:spMkLst>
            <pc:docMk/>
            <pc:sldMk cId="1527374749" sldId="332"/>
            <ac:spMk id="4" creationId="{00000000-0000-0000-0000-000000000000}"/>
          </ac:spMkLst>
        </pc:spChg>
        <pc:spChg chg="mod">
          <ac:chgData name="Bharath Kumar" userId="78bb274a80e874a3" providerId="LiveId" clId="{02B66367-F8C2-430C-BDE4-B218A135D2F4}" dt="2024-06-01T01:54:00.510" v="257" actId="20577"/>
          <ac:spMkLst>
            <pc:docMk/>
            <pc:sldMk cId="1527374749" sldId="332"/>
            <ac:spMk id="5" creationId="{EBFDEEB1-51D2-4914-8556-EBD581E02597}"/>
          </ac:spMkLst>
        </pc:spChg>
        <pc:spChg chg="mod">
          <ac:chgData name="Bharath Kumar" userId="78bb274a80e874a3" providerId="LiveId" clId="{02B66367-F8C2-430C-BDE4-B218A135D2F4}" dt="2024-06-01T01:53:53.272" v="254" actId="20577"/>
          <ac:spMkLst>
            <pc:docMk/>
            <pc:sldMk cId="1527374749" sldId="332"/>
            <ac:spMk id="16386" creationId="{00000000-0000-0000-0000-000000000000}"/>
          </ac:spMkLst>
        </pc:spChg>
      </pc:sldChg>
      <pc:sldChg chg="addSp delSp modSp add mod">
        <pc:chgData name="Bharath Kumar" userId="78bb274a80e874a3" providerId="LiveId" clId="{02B66367-F8C2-430C-BDE4-B218A135D2F4}" dt="2024-05-31T19:20:26.311" v="176" actId="20577"/>
        <pc:sldMkLst>
          <pc:docMk/>
          <pc:sldMk cId="0" sldId="333"/>
        </pc:sldMkLst>
        <pc:spChg chg="add del mod">
          <ac:chgData name="Bharath Kumar" userId="78bb274a80e874a3" providerId="LiveId" clId="{02B66367-F8C2-430C-BDE4-B218A135D2F4}" dt="2024-05-31T19:20:26.311" v="176" actId="20577"/>
          <ac:spMkLst>
            <pc:docMk/>
            <pc:sldMk cId="0" sldId="333"/>
            <ac:spMk id="2" creationId="{00000000-0000-0000-0000-000000000000}"/>
          </ac:spMkLst>
        </pc:spChg>
        <pc:spChg chg="del mod">
          <ac:chgData name="Bharath Kumar" userId="78bb274a80e874a3" providerId="LiveId" clId="{02B66367-F8C2-430C-BDE4-B218A135D2F4}" dt="2024-05-31T19:19:50.208" v="158" actId="478"/>
          <ac:spMkLst>
            <pc:docMk/>
            <pc:sldMk cId="0" sldId="333"/>
            <ac:spMk id="7" creationId="{00000000-0000-0000-0000-000000000000}"/>
          </ac:spMkLst>
        </pc:spChg>
      </pc:sldChg>
      <pc:sldChg chg="modSp new mod ord">
        <pc:chgData name="Bharath Kumar" userId="78bb274a80e874a3" providerId="LiveId" clId="{02B66367-F8C2-430C-BDE4-B218A135D2F4}" dt="2024-06-01T01:56:41.266" v="517"/>
        <pc:sldMkLst>
          <pc:docMk/>
          <pc:sldMk cId="394999120" sldId="334"/>
        </pc:sldMkLst>
        <pc:spChg chg="mod">
          <ac:chgData name="Bharath Kumar" userId="78bb274a80e874a3" providerId="LiveId" clId="{02B66367-F8C2-430C-BDE4-B218A135D2F4}" dt="2024-06-01T01:56:05.495" v="476" actId="14100"/>
          <ac:spMkLst>
            <pc:docMk/>
            <pc:sldMk cId="394999120" sldId="334"/>
            <ac:spMk id="2" creationId="{D893CE9F-4E4B-5C01-92D9-6B7530715EA8}"/>
          </ac:spMkLst>
        </pc:spChg>
        <pc:spChg chg="mod">
          <ac:chgData name="Bharath Kumar" userId="78bb274a80e874a3" providerId="LiveId" clId="{02B66367-F8C2-430C-BDE4-B218A135D2F4}" dt="2024-06-01T01:56:36.922" v="515" actId="20577"/>
          <ac:spMkLst>
            <pc:docMk/>
            <pc:sldMk cId="394999120" sldId="334"/>
            <ac:spMk id="3" creationId="{A5E77359-C85D-5B10-3D6F-31A3B71B81EE}"/>
          </ac:spMkLst>
        </pc:spChg>
      </pc:sldChg>
      <pc:sldChg chg="delSp modSp add mod setBg modAnim delDesignElem">
        <pc:chgData name="Bharath Kumar" userId="78bb274a80e874a3" providerId="LiveId" clId="{02B66367-F8C2-430C-BDE4-B218A135D2F4}" dt="2024-06-01T02:10:17.830" v="782" actId="14100"/>
        <pc:sldMkLst>
          <pc:docMk/>
          <pc:sldMk cId="1382086856" sldId="335"/>
        </pc:sldMkLst>
        <pc:spChg chg="mod">
          <ac:chgData name="Bharath Kumar" userId="78bb274a80e874a3" providerId="LiveId" clId="{02B66367-F8C2-430C-BDE4-B218A135D2F4}" dt="2024-06-01T02:07:29.522" v="765"/>
          <ac:spMkLst>
            <pc:docMk/>
            <pc:sldMk cId="1382086856" sldId="335"/>
            <ac:spMk id="2" creationId="{00000000-0000-0000-0000-000000000000}"/>
          </ac:spMkLst>
        </pc:spChg>
        <pc:spChg chg="del">
          <ac:chgData name="Bharath Kumar" userId="78bb274a80e874a3" providerId="LiveId" clId="{02B66367-F8C2-430C-BDE4-B218A135D2F4}" dt="2024-06-01T01:59:52.669" v="525"/>
          <ac:spMkLst>
            <pc:docMk/>
            <pc:sldMk cId="1382086856" sldId="335"/>
            <ac:spMk id="9" creationId="{C885E190-58DD-42DD-A4A8-401E15C92A52}"/>
          </ac:spMkLst>
        </pc:spChg>
        <pc:picChg chg="mod">
          <ac:chgData name="Bharath Kumar" userId="78bb274a80e874a3" providerId="LiveId" clId="{02B66367-F8C2-430C-BDE4-B218A135D2F4}" dt="2024-06-01T02:10:17.830" v="782" actId="14100"/>
          <ac:picMkLst>
            <pc:docMk/>
            <pc:sldMk cId="1382086856" sldId="335"/>
            <ac:picMk id="5" creationId="{F24439D9-38FC-43A1-2ED3-C6502B527560}"/>
          </ac:picMkLst>
        </pc:picChg>
      </pc:sldChg>
      <pc:sldChg chg="modSp add mod">
        <pc:chgData name="Bharath Kumar" userId="78bb274a80e874a3" providerId="LiveId" clId="{02B66367-F8C2-430C-BDE4-B218A135D2F4}" dt="2024-06-01T02:16:33.191" v="997" actId="20577"/>
        <pc:sldMkLst>
          <pc:docMk/>
          <pc:sldMk cId="1500163126" sldId="336"/>
        </pc:sldMkLst>
        <pc:spChg chg="mod">
          <ac:chgData name="Bharath Kumar" userId="78bb274a80e874a3" providerId="LiveId" clId="{02B66367-F8C2-430C-BDE4-B218A135D2F4}" dt="2024-06-01T02:16:33.191" v="997" actId="20577"/>
          <ac:spMkLst>
            <pc:docMk/>
            <pc:sldMk cId="1500163126" sldId="336"/>
            <ac:spMk id="2" creationId="{00000000-0000-0000-0000-000000000000}"/>
          </ac:spMkLst>
        </pc:spChg>
      </pc:sldChg>
      <pc:sldChg chg="addSp delSp modSp add mod">
        <pc:chgData name="Bharath Kumar" userId="78bb274a80e874a3" providerId="LiveId" clId="{02B66367-F8C2-430C-BDE4-B218A135D2F4}" dt="2024-06-01T03:33:05.750" v="1504" actId="404"/>
        <pc:sldMkLst>
          <pc:docMk/>
          <pc:sldMk cId="3346469906" sldId="337"/>
        </pc:sldMkLst>
        <pc:spChg chg="mod">
          <ac:chgData name="Bharath Kumar" userId="78bb274a80e874a3" providerId="LiveId" clId="{02B66367-F8C2-430C-BDE4-B218A135D2F4}" dt="2024-06-01T03:33:05.750" v="1504" actId="404"/>
          <ac:spMkLst>
            <pc:docMk/>
            <pc:sldMk cId="3346469906" sldId="337"/>
            <ac:spMk id="2" creationId="{00000000-0000-0000-0000-000000000000}"/>
          </ac:spMkLst>
        </pc:spChg>
        <pc:spChg chg="del">
          <ac:chgData name="Bharath Kumar" userId="78bb274a80e874a3" providerId="LiveId" clId="{02B66367-F8C2-430C-BDE4-B218A135D2F4}" dt="2024-06-01T02:34:51.548" v="1374" actId="478"/>
          <ac:spMkLst>
            <pc:docMk/>
            <pc:sldMk cId="3346469906" sldId="337"/>
            <ac:spMk id="3" creationId="{00000000-0000-0000-0000-000000000000}"/>
          </ac:spMkLst>
        </pc:spChg>
        <pc:spChg chg="add del mod">
          <ac:chgData name="Bharath Kumar" userId="78bb274a80e874a3" providerId="LiveId" clId="{02B66367-F8C2-430C-BDE4-B218A135D2F4}" dt="2024-06-01T02:34:58.359" v="1375" actId="478"/>
          <ac:spMkLst>
            <pc:docMk/>
            <pc:sldMk cId="3346469906" sldId="337"/>
            <ac:spMk id="6" creationId="{323DFB41-EB73-720F-65A3-DAFA8DDCE812}"/>
          </ac:spMkLst>
        </pc:spChg>
        <pc:picChg chg="mod">
          <ac:chgData name="Bharath Kumar" userId="78bb274a80e874a3" providerId="LiveId" clId="{02B66367-F8C2-430C-BDE4-B218A135D2F4}" dt="2024-06-01T02:37:31.422" v="1390" actId="1076"/>
          <ac:picMkLst>
            <pc:docMk/>
            <pc:sldMk cId="3346469906" sldId="337"/>
            <ac:picMk id="5" creationId="{F24439D9-38FC-43A1-2ED3-C6502B527560}"/>
          </ac:picMkLst>
        </pc:picChg>
      </pc:sldChg>
      <pc:sldChg chg="modSp new mod">
        <pc:chgData name="Bharath Kumar" userId="78bb274a80e874a3" providerId="LiveId" clId="{02B66367-F8C2-430C-BDE4-B218A135D2F4}" dt="2024-06-01T03:57:23.332" v="2915" actId="20577"/>
        <pc:sldMkLst>
          <pc:docMk/>
          <pc:sldMk cId="2398653794" sldId="338"/>
        </pc:sldMkLst>
        <pc:spChg chg="mod">
          <ac:chgData name="Bharath Kumar" userId="78bb274a80e874a3" providerId="LiveId" clId="{02B66367-F8C2-430C-BDE4-B218A135D2F4}" dt="2024-06-01T03:53:44.768" v="2151" actId="6549"/>
          <ac:spMkLst>
            <pc:docMk/>
            <pc:sldMk cId="2398653794" sldId="338"/>
            <ac:spMk id="2" creationId="{BE06E2EA-613A-82EF-F1B3-6DAA20646D00}"/>
          </ac:spMkLst>
        </pc:spChg>
        <pc:spChg chg="mod">
          <ac:chgData name="Bharath Kumar" userId="78bb274a80e874a3" providerId="LiveId" clId="{02B66367-F8C2-430C-BDE4-B218A135D2F4}" dt="2024-06-01T03:57:23.332" v="2915" actId="20577"/>
          <ac:spMkLst>
            <pc:docMk/>
            <pc:sldMk cId="2398653794" sldId="338"/>
            <ac:spMk id="3" creationId="{BDECECBC-49ED-5373-FBB1-8CCCE351842E}"/>
          </ac:spMkLst>
        </pc:spChg>
      </pc:sldChg>
      <pc:sldChg chg="add">
        <pc:chgData name="Bharath Kumar" userId="78bb274a80e874a3" providerId="LiveId" clId="{02B66367-F8C2-430C-BDE4-B218A135D2F4}" dt="2024-06-01T03:53:39.391" v="2145"/>
        <pc:sldMkLst>
          <pc:docMk/>
          <pc:sldMk cId="178988989" sldId="339"/>
        </pc:sldMkLst>
      </pc:sldChg>
      <pc:sldChg chg="modSp add mod">
        <pc:chgData name="Bharath Kumar" userId="78bb274a80e874a3" providerId="LiveId" clId="{02B66367-F8C2-430C-BDE4-B218A135D2F4}" dt="2024-06-01T03:58:48.773" v="3177" actId="20577"/>
        <pc:sldMkLst>
          <pc:docMk/>
          <pc:sldMk cId="2634259932" sldId="340"/>
        </pc:sldMkLst>
        <pc:spChg chg="mod">
          <ac:chgData name="Bharath Kumar" userId="78bb274a80e874a3" providerId="LiveId" clId="{02B66367-F8C2-430C-BDE4-B218A135D2F4}" dt="2024-06-01T03:57:45.576" v="2939" actId="404"/>
          <ac:spMkLst>
            <pc:docMk/>
            <pc:sldMk cId="2634259932" sldId="340"/>
            <ac:spMk id="2" creationId="{BE06E2EA-613A-82EF-F1B3-6DAA20646D00}"/>
          </ac:spMkLst>
        </pc:spChg>
        <pc:spChg chg="mod">
          <ac:chgData name="Bharath Kumar" userId="78bb274a80e874a3" providerId="LiveId" clId="{02B66367-F8C2-430C-BDE4-B218A135D2F4}" dt="2024-06-01T03:58:48.773" v="3177" actId="20577"/>
          <ac:spMkLst>
            <pc:docMk/>
            <pc:sldMk cId="2634259932" sldId="340"/>
            <ac:spMk id="3" creationId="{BDECECBC-49ED-5373-FBB1-8CCCE351842E}"/>
          </ac:spMkLst>
        </pc:spChg>
      </pc:sldChg>
      <pc:sldChg chg="modSp add mod">
        <pc:chgData name="Bharath Kumar" userId="78bb274a80e874a3" providerId="LiveId" clId="{02B66367-F8C2-430C-BDE4-B218A135D2F4}" dt="2024-06-01T04:01:05.914" v="3320" actId="20577"/>
        <pc:sldMkLst>
          <pc:docMk/>
          <pc:sldMk cId="2604906244" sldId="341"/>
        </pc:sldMkLst>
        <pc:spChg chg="mod">
          <ac:chgData name="Bharath Kumar" userId="78bb274a80e874a3" providerId="LiveId" clId="{02B66367-F8C2-430C-BDE4-B218A135D2F4}" dt="2024-06-01T04:00:26.452" v="3200" actId="6549"/>
          <ac:spMkLst>
            <pc:docMk/>
            <pc:sldMk cId="2604906244" sldId="341"/>
            <ac:spMk id="2" creationId="{BE06E2EA-613A-82EF-F1B3-6DAA20646D00}"/>
          </ac:spMkLst>
        </pc:spChg>
        <pc:spChg chg="mod">
          <ac:chgData name="Bharath Kumar" userId="78bb274a80e874a3" providerId="LiveId" clId="{02B66367-F8C2-430C-BDE4-B218A135D2F4}" dt="2024-06-01T04:01:05.914" v="3320" actId="20577"/>
          <ac:spMkLst>
            <pc:docMk/>
            <pc:sldMk cId="2604906244" sldId="341"/>
            <ac:spMk id="3" creationId="{BDECECBC-49ED-5373-FBB1-8CCCE351842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A17AE-D926-4DD8-AF9F-EF840BC8CAAF}"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06D5AC33-AA7B-4954-95C1-C269ACFC0ACD}">
      <dgm:prSet/>
      <dgm:spPr/>
      <dgm:t>
        <a:bodyPr/>
        <a:lstStyle/>
        <a:p>
          <a:pPr rtl="0"/>
          <a:r>
            <a:rPr lang="en-IN">
              <a:latin typeface="72 condensed"/>
            </a:rPr>
            <a:t>STEP 3: The </a:t>
          </a:r>
          <a:r>
            <a:rPr lang="en-IN" b="1">
              <a:latin typeface="72 condensed"/>
            </a:rPr>
            <a:t>My Applications</a:t>
          </a:r>
          <a:r>
            <a:rPr lang="en-IN">
              <a:latin typeface="72 condensed"/>
            </a:rPr>
            <a:t> page is displayed. Select the Application Type as </a:t>
          </a:r>
          <a:r>
            <a:rPr lang="en-IN" b="1">
              <a:latin typeface="72 condensed"/>
            </a:rPr>
            <a:t>Appeal to Appellate Authority </a:t>
          </a:r>
          <a:r>
            <a:rPr lang="en-IN">
              <a:latin typeface="72 condensed"/>
            </a:rPr>
            <a:t>from the drop-down list.</a:t>
          </a:r>
          <a:endParaRPr lang="en-US">
            <a:latin typeface="72 condensed"/>
          </a:endParaRPr>
        </a:p>
      </dgm:t>
    </dgm:pt>
    <dgm:pt modelId="{19289084-C236-42D2-870A-6CCF115DBB8D}" type="parTrans" cxnId="{DAE8646B-49A0-49AE-B8A8-E24DE24E9021}">
      <dgm:prSet/>
      <dgm:spPr/>
      <dgm:t>
        <a:bodyPr/>
        <a:lstStyle/>
        <a:p>
          <a:endParaRPr lang="en-US"/>
        </a:p>
      </dgm:t>
    </dgm:pt>
    <dgm:pt modelId="{31FF4496-C3BA-4DE5-8754-D2A0BB2C3E61}" type="sibTrans" cxnId="{DAE8646B-49A0-49AE-B8A8-E24DE24E9021}">
      <dgm:prSet phldrT="1" phldr="0"/>
      <dgm:spPr/>
      <dgm:t>
        <a:bodyPr/>
        <a:lstStyle/>
        <a:p>
          <a:r>
            <a:rPr lang="en-US"/>
            <a:t>1</a:t>
          </a:r>
        </a:p>
      </dgm:t>
    </dgm:pt>
    <dgm:pt modelId="{12CC0ADF-227A-4DEF-B9BC-7754AD6394FE}">
      <dgm:prSet/>
      <dgm:spPr/>
      <dgm:t>
        <a:bodyPr/>
        <a:lstStyle/>
        <a:p>
          <a:pPr rtl="0"/>
          <a:r>
            <a:rPr lang="en-IN" b="1">
              <a:latin typeface="72 condensed"/>
            </a:rPr>
            <a:t>STEP 4:</a:t>
          </a:r>
          <a:r>
            <a:rPr lang="en-IN">
              <a:latin typeface="72 condensed"/>
            </a:rPr>
            <a:t> Click the </a:t>
          </a:r>
          <a:r>
            <a:rPr lang="en-IN" b="1">
              <a:latin typeface="72 condensed"/>
            </a:rPr>
            <a:t>NEW APPLICATION</a:t>
          </a:r>
          <a:r>
            <a:rPr lang="en-IN">
              <a:latin typeface="72 condensed"/>
            </a:rPr>
            <a:t> button.</a:t>
          </a:r>
          <a:endParaRPr lang="en-US">
            <a:latin typeface="72 condensed"/>
          </a:endParaRPr>
        </a:p>
      </dgm:t>
    </dgm:pt>
    <dgm:pt modelId="{3964EBE6-2876-4299-B110-23CE4547ED47}" type="parTrans" cxnId="{ABB43C1F-F7A3-43E6-A02F-8A2DDB594678}">
      <dgm:prSet/>
      <dgm:spPr/>
      <dgm:t>
        <a:bodyPr/>
        <a:lstStyle/>
        <a:p>
          <a:endParaRPr lang="en-US"/>
        </a:p>
      </dgm:t>
    </dgm:pt>
    <dgm:pt modelId="{17BD1E9C-AC36-4EA8-AFC8-10A2C1370316}" type="sibTrans" cxnId="{ABB43C1F-F7A3-43E6-A02F-8A2DDB594678}">
      <dgm:prSet phldrT="2" phldr="0"/>
      <dgm:spPr/>
      <dgm:t>
        <a:bodyPr/>
        <a:lstStyle/>
        <a:p>
          <a:r>
            <a:rPr lang="en-US"/>
            <a:t>2</a:t>
          </a:r>
        </a:p>
      </dgm:t>
    </dgm:pt>
    <dgm:pt modelId="{11A88807-AC19-4161-927F-22609B7B9D90}">
      <dgm:prSet/>
      <dgm:spPr/>
      <dgm:t>
        <a:bodyPr/>
        <a:lstStyle/>
        <a:p>
          <a:pPr rtl="0"/>
          <a:r>
            <a:rPr lang="en-IN" b="1">
              <a:latin typeface="72 condensed"/>
            </a:rPr>
            <a:t>STEP 5: </a:t>
          </a:r>
          <a:r>
            <a:rPr lang="en-IN">
              <a:latin typeface="72 condensed"/>
            </a:rPr>
            <a:t>The </a:t>
          </a:r>
          <a:r>
            <a:rPr lang="en-IN" b="1">
              <a:latin typeface="72 condensed"/>
            </a:rPr>
            <a:t>GST APL-01: Appeal to Appellate Authority</a:t>
          </a:r>
          <a:r>
            <a:rPr lang="en-IN">
              <a:latin typeface="72 condensed"/>
            </a:rPr>
            <a:t> page is displayed.</a:t>
          </a:r>
          <a:endParaRPr lang="en-US">
            <a:latin typeface="72 condensed"/>
          </a:endParaRPr>
        </a:p>
      </dgm:t>
    </dgm:pt>
    <dgm:pt modelId="{B6491157-3827-4337-9526-BDBB1E1D6BF2}" type="parTrans" cxnId="{4D1B1B16-B943-4063-AA2D-F02190694C33}">
      <dgm:prSet/>
      <dgm:spPr/>
      <dgm:t>
        <a:bodyPr/>
        <a:lstStyle/>
        <a:p>
          <a:endParaRPr lang="en-US"/>
        </a:p>
      </dgm:t>
    </dgm:pt>
    <dgm:pt modelId="{FA233A88-BEE6-4738-B59D-CB28C1405046}" type="sibTrans" cxnId="{4D1B1B16-B943-4063-AA2D-F02190694C33}">
      <dgm:prSet phldrT="3" phldr="0"/>
      <dgm:spPr/>
      <dgm:t>
        <a:bodyPr/>
        <a:lstStyle/>
        <a:p>
          <a:r>
            <a:rPr lang="en-US"/>
            <a:t>3</a:t>
          </a:r>
        </a:p>
      </dgm:t>
    </dgm:pt>
    <dgm:pt modelId="{C1A3890B-AAD7-46EC-8ACF-FE663589B551}" type="pres">
      <dgm:prSet presAssocID="{8C2A17AE-D926-4DD8-AF9F-EF840BC8CAAF}" presName="linearFlow" presStyleCnt="0">
        <dgm:presLayoutVars>
          <dgm:dir/>
          <dgm:animLvl val="lvl"/>
          <dgm:resizeHandles val="exact"/>
        </dgm:presLayoutVars>
      </dgm:prSet>
      <dgm:spPr/>
      <dgm:t>
        <a:bodyPr/>
        <a:lstStyle/>
        <a:p>
          <a:endParaRPr lang="en-US"/>
        </a:p>
      </dgm:t>
    </dgm:pt>
    <dgm:pt modelId="{CEA18BED-0051-4EE8-B55B-DC85EF3A6C9D}" type="pres">
      <dgm:prSet presAssocID="{06D5AC33-AA7B-4954-95C1-C269ACFC0ACD}" presName="compositeNode" presStyleCnt="0"/>
      <dgm:spPr/>
    </dgm:pt>
    <dgm:pt modelId="{9B4183F0-A16A-4C71-8B1E-2C078F6FB236}" type="pres">
      <dgm:prSet presAssocID="{06D5AC33-AA7B-4954-95C1-C269ACFC0ACD}" presName="parTx" presStyleLbl="node1" presStyleIdx="0" presStyleCnt="0">
        <dgm:presLayoutVars>
          <dgm:chMax val="0"/>
          <dgm:chPref val="0"/>
          <dgm:bulletEnabled val="1"/>
        </dgm:presLayoutVars>
      </dgm:prSet>
      <dgm:spPr/>
    </dgm:pt>
    <dgm:pt modelId="{D016F87C-E382-4552-94C9-20BC09BBFFC4}" type="pres">
      <dgm:prSet presAssocID="{06D5AC33-AA7B-4954-95C1-C269ACFC0ACD}" presName="parSh" presStyleCnt="0"/>
      <dgm:spPr/>
    </dgm:pt>
    <dgm:pt modelId="{F79079A1-D23A-4C42-9658-6590686C2232}" type="pres">
      <dgm:prSet presAssocID="{06D5AC33-AA7B-4954-95C1-C269ACFC0ACD}" presName="lineNode" presStyleLbl="alignAccFollowNode1" presStyleIdx="0" presStyleCnt="9"/>
      <dgm:spPr/>
    </dgm:pt>
    <dgm:pt modelId="{5A7DE7AC-899B-4238-B5B4-BF86371BB983}" type="pres">
      <dgm:prSet presAssocID="{06D5AC33-AA7B-4954-95C1-C269ACFC0ACD}" presName="lineArrowNode" presStyleLbl="alignAccFollowNode1" presStyleIdx="1" presStyleCnt="9"/>
      <dgm:spPr/>
    </dgm:pt>
    <dgm:pt modelId="{74891794-9D7C-4605-A742-220E922EA3DB}" type="pres">
      <dgm:prSet presAssocID="{31FF4496-C3BA-4DE5-8754-D2A0BB2C3E61}" presName="sibTransNodeCircle" presStyleLbl="alignNode1" presStyleIdx="0" presStyleCnt="3">
        <dgm:presLayoutVars>
          <dgm:chMax val="0"/>
          <dgm:bulletEnabled/>
        </dgm:presLayoutVars>
      </dgm:prSet>
      <dgm:spPr/>
      <dgm:t>
        <a:bodyPr/>
        <a:lstStyle/>
        <a:p>
          <a:endParaRPr lang="en-US"/>
        </a:p>
      </dgm:t>
    </dgm:pt>
    <dgm:pt modelId="{7A1ADD0E-3C87-4E69-BFCA-415FE8AFCB9D}" type="pres">
      <dgm:prSet presAssocID="{31FF4496-C3BA-4DE5-8754-D2A0BB2C3E61}" presName="spacerBetweenCircleAndCallout" presStyleCnt="0">
        <dgm:presLayoutVars/>
      </dgm:prSet>
      <dgm:spPr/>
    </dgm:pt>
    <dgm:pt modelId="{7904DC59-30AD-4BF2-A1FB-0F57BE542362}" type="pres">
      <dgm:prSet presAssocID="{06D5AC33-AA7B-4954-95C1-C269ACFC0ACD}" presName="nodeText" presStyleLbl="alignAccFollowNode1" presStyleIdx="2" presStyleCnt="9">
        <dgm:presLayoutVars>
          <dgm:bulletEnabled val="1"/>
        </dgm:presLayoutVars>
      </dgm:prSet>
      <dgm:spPr/>
      <dgm:t>
        <a:bodyPr/>
        <a:lstStyle/>
        <a:p>
          <a:endParaRPr lang="en-US"/>
        </a:p>
      </dgm:t>
    </dgm:pt>
    <dgm:pt modelId="{8688CDFA-76DC-40CF-87A8-6AD2D831DB05}" type="pres">
      <dgm:prSet presAssocID="{31FF4496-C3BA-4DE5-8754-D2A0BB2C3E61}" presName="sibTransComposite" presStyleCnt="0"/>
      <dgm:spPr/>
    </dgm:pt>
    <dgm:pt modelId="{66A235A4-DC21-4DD2-B94F-9019B5FFD4A5}" type="pres">
      <dgm:prSet presAssocID="{12CC0ADF-227A-4DEF-B9BC-7754AD6394FE}" presName="compositeNode" presStyleCnt="0"/>
      <dgm:spPr/>
    </dgm:pt>
    <dgm:pt modelId="{8773D5E2-2540-46BF-85D0-43BDC07FBAA4}" type="pres">
      <dgm:prSet presAssocID="{12CC0ADF-227A-4DEF-B9BC-7754AD6394FE}" presName="parTx" presStyleLbl="node1" presStyleIdx="0" presStyleCnt="0">
        <dgm:presLayoutVars>
          <dgm:chMax val="0"/>
          <dgm:chPref val="0"/>
          <dgm:bulletEnabled val="1"/>
        </dgm:presLayoutVars>
      </dgm:prSet>
      <dgm:spPr/>
    </dgm:pt>
    <dgm:pt modelId="{6798EB9B-1ACA-4051-A7E9-4CE9B4C31EB8}" type="pres">
      <dgm:prSet presAssocID="{12CC0ADF-227A-4DEF-B9BC-7754AD6394FE}" presName="parSh" presStyleCnt="0"/>
      <dgm:spPr/>
    </dgm:pt>
    <dgm:pt modelId="{B61E3CD4-6FFD-4750-9CE6-B642261D7FF7}" type="pres">
      <dgm:prSet presAssocID="{12CC0ADF-227A-4DEF-B9BC-7754AD6394FE}" presName="lineNode" presStyleLbl="alignAccFollowNode1" presStyleIdx="3" presStyleCnt="9"/>
      <dgm:spPr/>
    </dgm:pt>
    <dgm:pt modelId="{18BD0CD9-5CC4-4DBC-943A-2F8EAC507125}" type="pres">
      <dgm:prSet presAssocID="{12CC0ADF-227A-4DEF-B9BC-7754AD6394FE}" presName="lineArrowNode" presStyleLbl="alignAccFollowNode1" presStyleIdx="4" presStyleCnt="9"/>
      <dgm:spPr/>
    </dgm:pt>
    <dgm:pt modelId="{B55C77B8-30DF-42DD-9531-3A05D77A5A38}" type="pres">
      <dgm:prSet presAssocID="{17BD1E9C-AC36-4EA8-AFC8-10A2C1370316}" presName="sibTransNodeCircle" presStyleLbl="alignNode1" presStyleIdx="1" presStyleCnt="3">
        <dgm:presLayoutVars>
          <dgm:chMax val="0"/>
          <dgm:bulletEnabled/>
        </dgm:presLayoutVars>
      </dgm:prSet>
      <dgm:spPr/>
      <dgm:t>
        <a:bodyPr/>
        <a:lstStyle/>
        <a:p>
          <a:endParaRPr lang="en-US"/>
        </a:p>
      </dgm:t>
    </dgm:pt>
    <dgm:pt modelId="{6642E5E9-3CE7-4144-91C6-701369E1B21C}" type="pres">
      <dgm:prSet presAssocID="{17BD1E9C-AC36-4EA8-AFC8-10A2C1370316}" presName="spacerBetweenCircleAndCallout" presStyleCnt="0">
        <dgm:presLayoutVars/>
      </dgm:prSet>
      <dgm:spPr/>
    </dgm:pt>
    <dgm:pt modelId="{5BB60CC1-1430-401D-B567-DDD89EDF6606}" type="pres">
      <dgm:prSet presAssocID="{12CC0ADF-227A-4DEF-B9BC-7754AD6394FE}" presName="nodeText" presStyleLbl="alignAccFollowNode1" presStyleIdx="5" presStyleCnt="9">
        <dgm:presLayoutVars>
          <dgm:bulletEnabled val="1"/>
        </dgm:presLayoutVars>
      </dgm:prSet>
      <dgm:spPr/>
      <dgm:t>
        <a:bodyPr/>
        <a:lstStyle/>
        <a:p>
          <a:endParaRPr lang="en-US"/>
        </a:p>
      </dgm:t>
    </dgm:pt>
    <dgm:pt modelId="{5DED281C-AAA2-4596-9618-712C1E35753A}" type="pres">
      <dgm:prSet presAssocID="{17BD1E9C-AC36-4EA8-AFC8-10A2C1370316}" presName="sibTransComposite" presStyleCnt="0"/>
      <dgm:spPr/>
    </dgm:pt>
    <dgm:pt modelId="{28D324A9-9F61-408D-8ED7-BD8724C99F0A}" type="pres">
      <dgm:prSet presAssocID="{11A88807-AC19-4161-927F-22609B7B9D90}" presName="compositeNode" presStyleCnt="0"/>
      <dgm:spPr/>
    </dgm:pt>
    <dgm:pt modelId="{2430943F-AE87-4534-AD09-40444B742D83}" type="pres">
      <dgm:prSet presAssocID="{11A88807-AC19-4161-927F-22609B7B9D90}" presName="parTx" presStyleLbl="node1" presStyleIdx="0" presStyleCnt="0">
        <dgm:presLayoutVars>
          <dgm:chMax val="0"/>
          <dgm:chPref val="0"/>
          <dgm:bulletEnabled val="1"/>
        </dgm:presLayoutVars>
      </dgm:prSet>
      <dgm:spPr/>
    </dgm:pt>
    <dgm:pt modelId="{A240728B-20F0-42C4-9D2C-D5F0F24F3EBF}" type="pres">
      <dgm:prSet presAssocID="{11A88807-AC19-4161-927F-22609B7B9D90}" presName="parSh" presStyleCnt="0"/>
      <dgm:spPr/>
    </dgm:pt>
    <dgm:pt modelId="{0CF9931F-10A3-486F-840F-D86AAF8F6A29}" type="pres">
      <dgm:prSet presAssocID="{11A88807-AC19-4161-927F-22609B7B9D90}" presName="lineNode" presStyleLbl="alignAccFollowNode1" presStyleIdx="6" presStyleCnt="9"/>
      <dgm:spPr/>
    </dgm:pt>
    <dgm:pt modelId="{84D9F244-9E42-4663-8E1C-EAB1CBA1DBCD}" type="pres">
      <dgm:prSet presAssocID="{11A88807-AC19-4161-927F-22609B7B9D90}" presName="lineArrowNode" presStyleLbl="alignAccFollowNode1" presStyleIdx="7" presStyleCnt="9"/>
      <dgm:spPr/>
    </dgm:pt>
    <dgm:pt modelId="{92DDA495-D460-4579-93EF-EFDA46B51D91}" type="pres">
      <dgm:prSet presAssocID="{FA233A88-BEE6-4738-B59D-CB28C1405046}" presName="sibTransNodeCircle" presStyleLbl="alignNode1" presStyleIdx="2" presStyleCnt="3">
        <dgm:presLayoutVars>
          <dgm:chMax val="0"/>
          <dgm:bulletEnabled/>
        </dgm:presLayoutVars>
      </dgm:prSet>
      <dgm:spPr/>
      <dgm:t>
        <a:bodyPr/>
        <a:lstStyle/>
        <a:p>
          <a:endParaRPr lang="en-US"/>
        </a:p>
      </dgm:t>
    </dgm:pt>
    <dgm:pt modelId="{1598EFEA-4085-47F4-98E7-91B91CBA1FCC}" type="pres">
      <dgm:prSet presAssocID="{FA233A88-BEE6-4738-B59D-CB28C1405046}" presName="spacerBetweenCircleAndCallout" presStyleCnt="0">
        <dgm:presLayoutVars/>
      </dgm:prSet>
      <dgm:spPr/>
    </dgm:pt>
    <dgm:pt modelId="{2A92BB4A-69B4-4C0E-BE28-E7299744A774}" type="pres">
      <dgm:prSet presAssocID="{11A88807-AC19-4161-927F-22609B7B9D90}" presName="nodeText" presStyleLbl="alignAccFollowNode1" presStyleIdx="8" presStyleCnt="9">
        <dgm:presLayoutVars>
          <dgm:bulletEnabled val="1"/>
        </dgm:presLayoutVars>
      </dgm:prSet>
      <dgm:spPr/>
      <dgm:t>
        <a:bodyPr/>
        <a:lstStyle/>
        <a:p>
          <a:endParaRPr lang="en-US"/>
        </a:p>
      </dgm:t>
    </dgm:pt>
  </dgm:ptLst>
  <dgm:cxnLst>
    <dgm:cxn modelId="{622442DD-0F07-43D0-B074-027BFA547D3E}" type="presOf" srcId="{31FF4496-C3BA-4DE5-8754-D2A0BB2C3E61}" destId="{74891794-9D7C-4605-A742-220E922EA3DB}" srcOrd="0" destOrd="0" presId="urn:microsoft.com/office/officeart/2016/7/layout/LinearArrowProcessNumbered"/>
    <dgm:cxn modelId="{4F40F5E7-D99C-4366-80FB-9BE19A8FC031}" type="presOf" srcId="{8C2A17AE-D926-4DD8-AF9F-EF840BC8CAAF}" destId="{C1A3890B-AAD7-46EC-8ACF-FE663589B551}" srcOrd="0" destOrd="0" presId="urn:microsoft.com/office/officeart/2016/7/layout/LinearArrowProcessNumbered"/>
    <dgm:cxn modelId="{36F76129-AC9F-4531-947A-FB324AF993B7}" type="presOf" srcId="{11A88807-AC19-4161-927F-22609B7B9D90}" destId="{2A92BB4A-69B4-4C0E-BE28-E7299744A774}" srcOrd="0" destOrd="0" presId="urn:microsoft.com/office/officeart/2016/7/layout/LinearArrowProcessNumbered"/>
    <dgm:cxn modelId="{4D1B1B16-B943-4063-AA2D-F02190694C33}" srcId="{8C2A17AE-D926-4DD8-AF9F-EF840BC8CAAF}" destId="{11A88807-AC19-4161-927F-22609B7B9D90}" srcOrd="2" destOrd="0" parTransId="{B6491157-3827-4337-9526-BDBB1E1D6BF2}" sibTransId="{FA233A88-BEE6-4738-B59D-CB28C1405046}"/>
    <dgm:cxn modelId="{DB7D8D06-15A0-4B2D-8A10-964C387FED34}" type="presOf" srcId="{12CC0ADF-227A-4DEF-B9BC-7754AD6394FE}" destId="{5BB60CC1-1430-401D-B567-DDD89EDF6606}" srcOrd="0" destOrd="0" presId="urn:microsoft.com/office/officeart/2016/7/layout/LinearArrowProcessNumbered"/>
    <dgm:cxn modelId="{2827ACBB-4212-421A-95D4-DD05C14B8145}" type="presOf" srcId="{17BD1E9C-AC36-4EA8-AFC8-10A2C1370316}" destId="{B55C77B8-30DF-42DD-9531-3A05D77A5A38}" srcOrd="0" destOrd="0" presId="urn:microsoft.com/office/officeart/2016/7/layout/LinearArrowProcessNumbered"/>
    <dgm:cxn modelId="{E28255A0-36B2-4CB2-A0DF-D7C39A772611}" type="presOf" srcId="{FA233A88-BEE6-4738-B59D-CB28C1405046}" destId="{92DDA495-D460-4579-93EF-EFDA46B51D91}" srcOrd="0" destOrd="0" presId="urn:microsoft.com/office/officeart/2016/7/layout/LinearArrowProcessNumbered"/>
    <dgm:cxn modelId="{1616A9A1-E912-43B6-92CC-33B996552392}" type="presOf" srcId="{06D5AC33-AA7B-4954-95C1-C269ACFC0ACD}" destId="{7904DC59-30AD-4BF2-A1FB-0F57BE542362}" srcOrd="0" destOrd="0" presId="urn:microsoft.com/office/officeart/2016/7/layout/LinearArrowProcessNumbered"/>
    <dgm:cxn modelId="{DAE8646B-49A0-49AE-B8A8-E24DE24E9021}" srcId="{8C2A17AE-D926-4DD8-AF9F-EF840BC8CAAF}" destId="{06D5AC33-AA7B-4954-95C1-C269ACFC0ACD}" srcOrd="0" destOrd="0" parTransId="{19289084-C236-42D2-870A-6CCF115DBB8D}" sibTransId="{31FF4496-C3BA-4DE5-8754-D2A0BB2C3E61}"/>
    <dgm:cxn modelId="{ABB43C1F-F7A3-43E6-A02F-8A2DDB594678}" srcId="{8C2A17AE-D926-4DD8-AF9F-EF840BC8CAAF}" destId="{12CC0ADF-227A-4DEF-B9BC-7754AD6394FE}" srcOrd="1" destOrd="0" parTransId="{3964EBE6-2876-4299-B110-23CE4547ED47}" sibTransId="{17BD1E9C-AC36-4EA8-AFC8-10A2C1370316}"/>
    <dgm:cxn modelId="{BC49BBDF-5B5D-43BF-B267-A9C5B8A83738}" type="presParOf" srcId="{C1A3890B-AAD7-46EC-8ACF-FE663589B551}" destId="{CEA18BED-0051-4EE8-B55B-DC85EF3A6C9D}" srcOrd="0" destOrd="0" presId="urn:microsoft.com/office/officeart/2016/7/layout/LinearArrowProcessNumbered"/>
    <dgm:cxn modelId="{E51C6E62-79D8-4EB6-AA85-BE5F91260ABD}" type="presParOf" srcId="{CEA18BED-0051-4EE8-B55B-DC85EF3A6C9D}" destId="{9B4183F0-A16A-4C71-8B1E-2C078F6FB236}" srcOrd="0" destOrd="0" presId="urn:microsoft.com/office/officeart/2016/7/layout/LinearArrowProcessNumbered"/>
    <dgm:cxn modelId="{80F37A0F-E02A-4EC7-AEA8-6DDA28809D49}" type="presParOf" srcId="{CEA18BED-0051-4EE8-B55B-DC85EF3A6C9D}" destId="{D016F87C-E382-4552-94C9-20BC09BBFFC4}" srcOrd="1" destOrd="0" presId="urn:microsoft.com/office/officeart/2016/7/layout/LinearArrowProcessNumbered"/>
    <dgm:cxn modelId="{F4FCB77C-A31F-4330-A99C-EB5EE9997A7A}" type="presParOf" srcId="{D016F87C-E382-4552-94C9-20BC09BBFFC4}" destId="{F79079A1-D23A-4C42-9658-6590686C2232}" srcOrd="0" destOrd="0" presId="urn:microsoft.com/office/officeart/2016/7/layout/LinearArrowProcessNumbered"/>
    <dgm:cxn modelId="{9599B85F-7A83-472C-BF5D-28D614821FF8}" type="presParOf" srcId="{D016F87C-E382-4552-94C9-20BC09BBFFC4}" destId="{5A7DE7AC-899B-4238-B5B4-BF86371BB983}" srcOrd="1" destOrd="0" presId="urn:microsoft.com/office/officeart/2016/7/layout/LinearArrowProcessNumbered"/>
    <dgm:cxn modelId="{081FA6DD-4DFD-419A-8BEF-E9652A35740E}" type="presParOf" srcId="{D016F87C-E382-4552-94C9-20BC09BBFFC4}" destId="{74891794-9D7C-4605-A742-220E922EA3DB}" srcOrd="2" destOrd="0" presId="urn:microsoft.com/office/officeart/2016/7/layout/LinearArrowProcessNumbered"/>
    <dgm:cxn modelId="{1686E4DC-A05D-4D28-BE40-87A83A274CE3}" type="presParOf" srcId="{D016F87C-E382-4552-94C9-20BC09BBFFC4}" destId="{7A1ADD0E-3C87-4E69-BFCA-415FE8AFCB9D}" srcOrd="3" destOrd="0" presId="urn:microsoft.com/office/officeart/2016/7/layout/LinearArrowProcessNumbered"/>
    <dgm:cxn modelId="{3850D26A-842F-4D0A-A497-0760A118C16C}" type="presParOf" srcId="{CEA18BED-0051-4EE8-B55B-DC85EF3A6C9D}" destId="{7904DC59-30AD-4BF2-A1FB-0F57BE542362}" srcOrd="2" destOrd="0" presId="urn:microsoft.com/office/officeart/2016/7/layout/LinearArrowProcessNumbered"/>
    <dgm:cxn modelId="{2972F325-DABC-4982-BA1D-B86112A059DC}" type="presParOf" srcId="{C1A3890B-AAD7-46EC-8ACF-FE663589B551}" destId="{8688CDFA-76DC-40CF-87A8-6AD2D831DB05}" srcOrd="1" destOrd="0" presId="urn:microsoft.com/office/officeart/2016/7/layout/LinearArrowProcessNumbered"/>
    <dgm:cxn modelId="{3D8114BA-FAF2-4FFC-B56C-E028B5A7582E}" type="presParOf" srcId="{C1A3890B-AAD7-46EC-8ACF-FE663589B551}" destId="{66A235A4-DC21-4DD2-B94F-9019B5FFD4A5}" srcOrd="2" destOrd="0" presId="urn:microsoft.com/office/officeart/2016/7/layout/LinearArrowProcessNumbered"/>
    <dgm:cxn modelId="{E6AEF012-32FF-48D0-B8EB-EC390C30FEDD}" type="presParOf" srcId="{66A235A4-DC21-4DD2-B94F-9019B5FFD4A5}" destId="{8773D5E2-2540-46BF-85D0-43BDC07FBAA4}" srcOrd="0" destOrd="0" presId="urn:microsoft.com/office/officeart/2016/7/layout/LinearArrowProcessNumbered"/>
    <dgm:cxn modelId="{6FF19FDB-4210-4FD8-A105-BA89F8CCF4D4}" type="presParOf" srcId="{66A235A4-DC21-4DD2-B94F-9019B5FFD4A5}" destId="{6798EB9B-1ACA-4051-A7E9-4CE9B4C31EB8}" srcOrd="1" destOrd="0" presId="urn:microsoft.com/office/officeart/2016/7/layout/LinearArrowProcessNumbered"/>
    <dgm:cxn modelId="{AA74E253-CB10-4D0B-BD7A-2AAC7F4AB118}" type="presParOf" srcId="{6798EB9B-1ACA-4051-A7E9-4CE9B4C31EB8}" destId="{B61E3CD4-6FFD-4750-9CE6-B642261D7FF7}" srcOrd="0" destOrd="0" presId="urn:microsoft.com/office/officeart/2016/7/layout/LinearArrowProcessNumbered"/>
    <dgm:cxn modelId="{28423284-5986-4250-8348-FDD11E29D512}" type="presParOf" srcId="{6798EB9B-1ACA-4051-A7E9-4CE9B4C31EB8}" destId="{18BD0CD9-5CC4-4DBC-943A-2F8EAC507125}" srcOrd="1" destOrd="0" presId="urn:microsoft.com/office/officeart/2016/7/layout/LinearArrowProcessNumbered"/>
    <dgm:cxn modelId="{1227C0E0-8EBE-493E-A0FE-0629C28F4E35}" type="presParOf" srcId="{6798EB9B-1ACA-4051-A7E9-4CE9B4C31EB8}" destId="{B55C77B8-30DF-42DD-9531-3A05D77A5A38}" srcOrd="2" destOrd="0" presId="urn:microsoft.com/office/officeart/2016/7/layout/LinearArrowProcessNumbered"/>
    <dgm:cxn modelId="{A3F14BF9-8054-48FF-8D3D-55DF5A75C2D8}" type="presParOf" srcId="{6798EB9B-1ACA-4051-A7E9-4CE9B4C31EB8}" destId="{6642E5E9-3CE7-4144-91C6-701369E1B21C}" srcOrd="3" destOrd="0" presId="urn:microsoft.com/office/officeart/2016/7/layout/LinearArrowProcessNumbered"/>
    <dgm:cxn modelId="{F35B2561-D355-4486-A253-B89393BC828D}" type="presParOf" srcId="{66A235A4-DC21-4DD2-B94F-9019B5FFD4A5}" destId="{5BB60CC1-1430-401D-B567-DDD89EDF6606}" srcOrd="2" destOrd="0" presId="urn:microsoft.com/office/officeart/2016/7/layout/LinearArrowProcessNumbered"/>
    <dgm:cxn modelId="{E988CC59-D1FC-48A7-8514-135412DB9A2A}" type="presParOf" srcId="{C1A3890B-AAD7-46EC-8ACF-FE663589B551}" destId="{5DED281C-AAA2-4596-9618-712C1E35753A}" srcOrd="3" destOrd="0" presId="urn:microsoft.com/office/officeart/2016/7/layout/LinearArrowProcessNumbered"/>
    <dgm:cxn modelId="{89C77D90-EF1B-49DD-A08B-F5B0CE3BECF8}" type="presParOf" srcId="{C1A3890B-AAD7-46EC-8ACF-FE663589B551}" destId="{28D324A9-9F61-408D-8ED7-BD8724C99F0A}" srcOrd="4" destOrd="0" presId="urn:microsoft.com/office/officeart/2016/7/layout/LinearArrowProcessNumbered"/>
    <dgm:cxn modelId="{8FA4B459-95FD-47B3-B3CF-64493B950978}" type="presParOf" srcId="{28D324A9-9F61-408D-8ED7-BD8724C99F0A}" destId="{2430943F-AE87-4534-AD09-40444B742D83}" srcOrd="0" destOrd="0" presId="urn:microsoft.com/office/officeart/2016/7/layout/LinearArrowProcessNumbered"/>
    <dgm:cxn modelId="{EE4A5C38-485C-4765-96B2-703B9CBEF25D}" type="presParOf" srcId="{28D324A9-9F61-408D-8ED7-BD8724C99F0A}" destId="{A240728B-20F0-42C4-9D2C-D5F0F24F3EBF}" srcOrd="1" destOrd="0" presId="urn:microsoft.com/office/officeart/2016/7/layout/LinearArrowProcessNumbered"/>
    <dgm:cxn modelId="{369EC3B5-DDF8-4028-BEB5-6E806F67FD18}" type="presParOf" srcId="{A240728B-20F0-42C4-9D2C-D5F0F24F3EBF}" destId="{0CF9931F-10A3-486F-840F-D86AAF8F6A29}" srcOrd="0" destOrd="0" presId="urn:microsoft.com/office/officeart/2016/7/layout/LinearArrowProcessNumbered"/>
    <dgm:cxn modelId="{D9AF63C2-377C-49A7-91A0-66EACB34AE42}" type="presParOf" srcId="{A240728B-20F0-42C4-9D2C-D5F0F24F3EBF}" destId="{84D9F244-9E42-4663-8E1C-EAB1CBA1DBCD}" srcOrd="1" destOrd="0" presId="urn:microsoft.com/office/officeart/2016/7/layout/LinearArrowProcessNumbered"/>
    <dgm:cxn modelId="{25197D54-BCB0-4A19-A721-E6AA22A22EF1}" type="presParOf" srcId="{A240728B-20F0-42C4-9D2C-D5F0F24F3EBF}" destId="{92DDA495-D460-4579-93EF-EFDA46B51D91}" srcOrd="2" destOrd="0" presId="urn:microsoft.com/office/officeart/2016/7/layout/LinearArrowProcessNumbered"/>
    <dgm:cxn modelId="{B9574367-A894-46DC-9294-1ADA4C35E521}" type="presParOf" srcId="{A240728B-20F0-42C4-9D2C-D5F0F24F3EBF}" destId="{1598EFEA-4085-47F4-98E7-91B91CBA1FCC}" srcOrd="3" destOrd="0" presId="urn:microsoft.com/office/officeart/2016/7/layout/LinearArrowProcessNumbered"/>
    <dgm:cxn modelId="{C629EE69-511D-463F-86A8-BB0811EFF52E}" type="presParOf" srcId="{28D324A9-9F61-408D-8ED7-BD8724C99F0A}" destId="{2A92BB4A-69B4-4C0E-BE28-E7299744A774}" srcOrd="2" destOrd="0" presId="urn:microsoft.com/office/officeart/2016/7/layout/LinearArrow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079A1-D23A-4C42-9658-6590686C2232}">
      <dsp:nvSpPr>
        <dsp:cNvPr id="0" name=""/>
        <dsp:cNvSpPr/>
      </dsp:nvSpPr>
      <dsp:spPr>
        <a:xfrm>
          <a:off x="923025" y="1770857"/>
          <a:ext cx="734112" cy="7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7DE7AC-899B-4238-B5B4-BF86371BB983}">
      <dsp:nvSpPr>
        <dsp:cNvPr id="0" name=""/>
        <dsp:cNvSpPr/>
      </dsp:nvSpPr>
      <dsp:spPr>
        <a:xfrm>
          <a:off x="1701185" y="1709167"/>
          <a:ext cx="84422" cy="157983"/>
        </a:xfrm>
        <a:prstGeom prst="chevron">
          <a:avLst>
            <a:gd name="adj" fmla="val 9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891794-9D7C-4605-A742-220E922EA3DB}">
      <dsp:nvSpPr>
        <dsp:cNvPr id="0" name=""/>
        <dsp:cNvSpPr/>
      </dsp:nvSpPr>
      <dsp:spPr>
        <a:xfrm>
          <a:off x="472777" y="1412409"/>
          <a:ext cx="716969" cy="716969"/>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 tIns="27822" rIns="27822" bIns="27822" numCol="1" spcCol="1270" anchor="ctr" anchorCtr="0">
          <a:noAutofit/>
        </a:bodyPr>
        <a:lstStyle/>
        <a:p>
          <a:pPr lvl="0" algn="ctr" defTabSz="1422400">
            <a:lnSpc>
              <a:spcPct val="90000"/>
            </a:lnSpc>
            <a:spcBef>
              <a:spcPct val="0"/>
            </a:spcBef>
            <a:spcAft>
              <a:spcPct val="35000"/>
            </a:spcAft>
          </a:pPr>
          <a:r>
            <a:rPr lang="en-US" sz="3200" kern="1200"/>
            <a:t>1</a:t>
          </a:r>
        </a:p>
      </dsp:txBody>
      <dsp:txXfrm>
        <a:off x="577775" y="1517407"/>
        <a:ext cx="506973" cy="506973"/>
      </dsp:txXfrm>
    </dsp:sp>
    <dsp:sp modelId="{7904DC59-30AD-4BF2-A1FB-0F57BE542362}">
      <dsp:nvSpPr>
        <dsp:cNvPr id="0" name=""/>
        <dsp:cNvSpPr/>
      </dsp:nvSpPr>
      <dsp:spPr>
        <a:xfrm>
          <a:off x="5384" y="2294205"/>
          <a:ext cx="1651753"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0292" tIns="165100" rIns="130292" bIns="165100" numCol="1" spcCol="1270" anchor="t" anchorCtr="0">
          <a:noAutofit/>
        </a:bodyPr>
        <a:lstStyle/>
        <a:p>
          <a:pPr lvl="0" algn="l" defTabSz="488950" rtl="0">
            <a:lnSpc>
              <a:spcPct val="90000"/>
            </a:lnSpc>
            <a:spcBef>
              <a:spcPct val="0"/>
            </a:spcBef>
            <a:spcAft>
              <a:spcPct val="35000"/>
            </a:spcAft>
          </a:pPr>
          <a:r>
            <a:rPr lang="en-IN" sz="1100" kern="1200">
              <a:latin typeface="72 condensed"/>
            </a:rPr>
            <a:t>STEP 3: The </a:t>
          </a:r>
          <a:r>
            <a:rPr lang="en-IN" sz="1100" b="1" kern="1200">
              <a:latin typeface="72 condensed"/>
            </a:rPr>
            <a:t>My Applications</a:t>
          </a:r>
          <a:r>
            <a:rPr lang="en-IN" sz="1100" kern="1200">
              <a:latin typeface="72 condensed"/>
            </a:rPr>
            <a:t> page is displayed. Select the Application Type as </a:t>
          </a:r>
          <a:r>
            <a:rPr lang="en-IN" sz="1100" b="1" kern="1200">
              <a:latin typeface="72 condensed"/>
            </a:rPr>
            <a:t>Appeal to Appellate Authority </a:t>
          </a:r>
          <a:r>
            <a:rPr lang="en-IN" sz="1100" kern="1200">
              <a:latin typeface="72 condensed"/>
            </a:rPr>
            <a:t>from the drop-down list.</a:t>
          </a:r>
          <a:endParaRPr lang="en-US" sz="1100" kern="1200">
            <a:latin typeface="72 condensed"/>
          </a:endParaRPr>
        </a:p>
      </dsp:txBody>
      <dsp:txXfrm>
        <a:off x="5384" y="2624556"/>
        <a:ext cx="1651753" cy="1635249"/>
      </dsp:txXfrm>
    </dsp:sp>
    <dsp:sp modelId="{B61E3CD4-6FFD-4750-9CE6-B642261D7FF7}">
      <dsp:nvSpPr>
        <dsp:cNvPr id="0" name=""/>
        <dsp:cNvSpPr/>
      </dsp:nvSpPr>
      <dsp:spPr>
        <a:xfrm>
          <a:off x="1840666" y="1772537"/>
          <a:ext cx="1651753" cy="72"/>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BD0CD9-5CC4-4DBC-943A-2F8EAC507125}">
      <dsp:nvSpPr>
        <dsp:cNvPr id="0" name=""/>
        <dsp:cNvSpPr/>
      </dsp:nvSpPr>
      <dsp:spPr>
        <a:xfrm>
          <a:off x="3536467" y="1710558"/>
          <a:ext cx="84422" cy="159467"/>
        </a:xfrm>
        <a:prstGeom prst="chevron">
          <a:avLst>
            <a:gd name="adj" fmla="val 90000"/>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5C77B8-30DF-42DD-9531-3A05D77A5A38}">
      <dsp:nvSpPr>
        <dsp:cNvPr id="0" name=""/>
        <dsp:cNvSpPr/>
      </dsp:nvSpPr>
      <dsp:spPr>
        <a:xfrm>
          <a:off x="2308059" y="1414088"/>
          <a:ext cx="716969" cy="716969"/>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 tIns="27822" rIns="27822" bIns="27822" numCol="1" spcCol="1270" anchor="ctr" anchorCtr="0">
          <a:noAutofit/>
        </a:bodyPr>
        <a:lstStyle/>
        <a:p>
          <a:pPr lvl="0" algn="ctr" defTabSz="1422400">
            <a:lnSpc>
              <a:spcPct val="90000"/>
            </a:lnSpc>
            <a:spcBef>
              <a:spcPct val="0"/>
            </a:spcBef>
            <a:spcAft>
              <a:spcPct val="35000"/>
            </a:spcAft>
          </a:pPr>
          <a:r>
            <a:rPr lang="en-US" sz="3200" kern="1200"/>
            <a:t>2</a:t>
          </a:r>
        </a:p>
      </dsp:txBody>
      <dsp:txXfrm>
        <a:off x="2413057" y="1519086"/>
        <a:ext cx="506973" cy="506973"/>
      </dsp:txXfrm>
    </dsp:sp>
    <dsp:sp modelId="{5BB60CC1-1430-401D-B567-DDD89EDF6606}">
      <dsp:nvSpPr>
        <dsp:cNvPr id="0" name=""/>
        <dsp:cNvSpPr/>
      </dsp:nvSpPr>
      <dsp:spPr>
        <a:xfrm>
          <a:off x="1840666" y="2298337"/>
          <a:ext cx="1651753"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0292" tIns="165100" rIns="130292" bIns="165100" numCol="1" spcCol="1270" anchor="t" anchorCtr="0">
          <a:noAutofit/>
        </a:bodyPr>
        <a:lstStyle/>
        <a:p>
          <a:pPr lvl="0" algn="l" defTabSz="488950" rtl="0">
            <a:lnSpc>
              <a:spcPct val="90000"/>
            </a:lnSpc>
            <a:spcBef>
              <a:spcPct val="0"/>
            </a:spcBef>
            <a:spcAft>
              <a:spcPct val="35000"/>
            </a:spcAft>
          </a:pPr>
          <a:r>
            <a:rPr lang="en-IN" sz="1100" b="1" kern="1200">
              <a:latin typeface="72 condensed"/>
            </a:rPr>
            <a:t>STEP 4:</a:t>
          </a:r>
          <a:r>
            <a:rPr lang="en-IN" sz="1100" kern="1200">
              <a:latin typeface="72 condensed"/>
            </a:rPr>
            <a:t> Click the </a:t>
          </a:r>
          <a:r>
            <a:rPr lang="en-IN" sz="1100" b="1" kern="1200">
              <a:latin typeface="72 condensed"/>
            </a:rPr>
            <a:t>NEW APPLICATION</a:t>
          </a:r>
          <a:r>
            <a:rPr lang="en-IN" sz="1100" kern="1200">
              <a:latin typeface="72 condensed"/>
            </a:rPr>
            <a:t> button.</a:t>
          </a:r>
          <a:endParaRPr lang="en-US" sz="1100" kern="1200">
            <a:latin typeface="72 condensed"/>
          </a:endParaRPr>
        </a:p>
      </dsp:txBody>
      <dsp:txXfrm>
        <a:off x="1840666" y="2628688"/>
        <a:ext cx="1651753" cy="1635249"/>
      </dsp:txXfrm>
    </dsp:sp>
    <dsp:sp modelId="{0CF9931F-10A3-486F-840F-D86AAF8F6A29}">
      <dsp:nvSpPr>
        <dsp:cNvPr id="0" name=""/>
        <dsp:cNvSpPr/>
      </dsp:nvSpPr>
      <dsp:spPr>
        <a:xfrm>
          <a:off x="3675949" y="1772537"/>
          <a:ext cx="825876" cy="72"/>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DDA495-D460-4579-93EF-EFDA46B51D91}">
      <dsp:nvSpPr>
        <dsp:cNvPr id="0" name=""/>
        <dsp:cNvSpPr/>
      </dsp:nvSpPr>
      <dsp:spPr>
        <a:xfrm>
          <a:off x="4143341" y="1414088"/>
          <a:ext cx="716969" cy="716969"/>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 tIns="27822" rIns="27822" bIns="27822" numCol="1" spcCol="1270" anchor="ctr" anchorCtr="0">
          <a:noAutofit/>
        </a:bodyPr>
        <a:lstStyle/>
        <a:p>
          <a:pPr lvl="0" algn="ctr" defTabSz="1422400">
            <a:lnSpc>
              <a:spcPct val="90000"/>
            </a:lnSpc>
            <a:spcBef>
              <a:spcPct val="0"/>
            </a:spcBef>
            <a:spcAft>
              <a:spcPct val="35000"/>
            </a:spcAft>
          </a:pPr>
          <a:r>
            <a:rPr lang="en-US" sz="3200" kern="1200"/>
            <a:t>3</a:t>
          </a:r>
        </a:p>
      </dsp:txBody>
      <dsp:txXfrm>
        <a:off x="4248339" y="1519086"/>
        <a:ext cx="506973" cy="506973"/>
      </dsp:txXfrm>
    </dsp:sp>
    <dsp:sp modelId="{2A92BB4A-69B4-4C0E-BE28-E7299744A774}">
      <dsp:nvSpPr>
        <dsp:cNvPr id="0" name=""/>
        <dsp:cNvSpPr/>
      </dsp:nvSpPr>
      <dsp:spPr>
        <a:xfrm>
          <a:off x="3675949" y="2298337"/>
          <a:ext cx="1651753"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0292" tIns="165100" rIns="130292" bIns="165100" numCol="1" spcCol="1270" anchor="t" anchorCtr="0">
          <a:noAutofit/>
        </a:bodyPr>
        <a:lstStyle/>
        <a:p>
          <a:pPr lvl="0" algn="l" defTabSz="488950" rtl="0">
            <a:lnSpc>
              <a:spcPct val="90000"/>
            </a:lnSpc>
            <a:spcBef>
              <a:spcPct val="0"/>
            </a:spcBef>
            <a:spcAft>
              <a:spcPct val="35000"/>
            </a:spcAft>
          </a:pPr>
          <a:r>
            <a:rPr lang="en-IN" sz="1100" b="1" kern="1200">
              <a:latin typeface="72 condensed"/>
            </a:rPr>
            <a:t>STEP 5: </a:t>
          </a:r>
          <a:r>
            <a:rPr lang="en-IN" sz="1100" kern="1200">
              <a:latin typeface="72 condensed"/>
            </a:rPr>
            <a:t>The </a:t>
          </a:r>
          <a:r>
            <a:rPr lang="en-IN" sz="1100" b="1" kern="1200">
              <a:latin typeface="72 condensed"/>
            </a:rPr>
            <a:t>GST APL-01: Appeal to Appellate Authority</a:t>
          </a:r>
          <a:r>
            <a:rPr lang="en-IN" sz="1100" kern="1200">
              <a:latin typeface="72 condensed"/>
            </a:rPr>
            <a:t> page is displayed.</a:t>
          </a:r>
          <a:endParaRPr lang="en-US" sz="1100" kern="1200">
            <a:latin typeface="72 condensed"/>
          </a:endParaRPr>
        </a:p>
      </dsp:txBody>
      <dsp:txXfrm>
        <a:off x="3675949" y="2628688"/>
        <a:ext cx="1651753" cy="1635249"/>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A735D-3793-44E1-B00B-29E1A7F4AE13}" type="datetimeFigureOut">
              <a:rPr lang="en-IN" smtClean="0"/>
              <a:t>05-06-2024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F2FD5-B996-4505-B756-0A1731FBD510}" type="slidenum">
              <a:rPr lang="en-IN" smtClean="0"/>
              <a:t>‹#›</a:t>
            </a:fld>
            <a:endParaRPr lang="en-IN"/>
          </a:p>
        </p:txBody>
      </p:sp>
    </p:spTree>
    <p:extLst>
      <p:ext uri="{BB962C8B-B14F-4D97-AF65-F5344CB8AC3E}">
        <p14:creationId xmlns:p14="http://schemas.microsoft.com/office/powerpoint/2010/main" val="465028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a:t>
            </a:fld>
            <a:endParaRPr lang="en-IN" altLang="en-US"/>
          </a:p>
        </p:txBody>
      </p:sp>
    </p:spTree>
    <p:extLst>
      <p:ext uri="{BB962C8B-B14F-4D97-AF65-F5344CB8AC3E}">
        <p14:creationId xmlns:p14="http://schemas.microsoft.com/office/powerpoint/2010/main" val="63897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0B4AF6-DA47-4F21-B9BA-E7B117DFE142}" type="datetimeFigureOut">
              <a:rPr lang="en-IN" smtClean="0"/>
              <a:t>05-06-2024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259917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C0B4AF6-DA47-4F21-B9BA-E7B117DFE142}" type="datetimeFigureOut">
              <a:rPr lang="en-IN" smtClean="0"/>
              <a:t>05-06-2024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290227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C0B4AF6-DA47-4F21-B9BA-E7B117DFE142}" type="datetimeFigureOut">
              <a:rPr lang="en-IN" smtClean="0"/>
              <a:t>05-06-2024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1397016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C0B4AF6-DA47-4F21-B9BA-E7B117DFE142}" type="datetimeFigureOut">
              <a:rPr lang="en-IN" smtClean="0"/>
              <a:t>05-06-2024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FBEB09-CF32-4904-A78D-A401A7C872D3}" type="slidenum">
              <a:rPr lang="en-IN" smtClean="0"/>
              <a:t>‹#›</a:t>
            </a:fld>
            <a:endParaRPr lang="en-IN"/>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1808294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0B4AF6-DA47-4F21-B9BA-E7B117DFE142}" type="datetimeFigureOut">
              <a:rPr lang="en-IN" smtClean="0"/>
              <a:t>05-06-2024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2421772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C0B4AF6-DA47-4F21-B9BA-E7B117DFE142}" type="datetimeFigureOut">
              <a:rPr lang="en-IN" smtClean="0"/>
              <a:t>05-06-2024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358219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C0B4AF6-DA47-4F21-B9BA-E7B117DFE142}" type="datetimeFigureOut">
              <a:rPr lang="en-IN" smtClean="0"/>
              <a:t>05-06-2024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334044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B4AF6-DA47-4F21-B9BA-E7B117DFE142}" type="datetimeFigureOut">
              <a:rPr lang="en-IN" smtClean="0"/>
              <a:t>05-06-2024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740696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B4AF6-DA47-4F21-B9BA-E7B117DFE142}" type="datetimeFigureOut">
              <a:rPr lang="en-IN" smtClean="0"/>
              <a:t>05-06-2024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24927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B4AF6-DA47-4F21-B9BA-E7B117DFE142}" type="datetimeFigureOut">
              <a:rPr lang="en-IN" smtClean="0"/>
              <a:t>05-06-2024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219774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0B4AF6-DA47-4F21-B9BA-E7B117DFE142}" type="datetimeFigureOut">
              <a:rPr lang="en-IN" smtClean="0"/>
              <a:t>05-06-2024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338969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0B4AF6-DA47-4F21-B9BA-E7B117DFE142}" type="datetimeFigureOut">
              <a:rPr lang="en-IN" smtClean="0"/>
              <a:t>05-06-2024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118876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0B4AF6-DA47-4F21-B9BA-E7B117DFE142}" type="datetimeFigureOut">
              <a:rPr lang="en-IN" smtClean="0"/>
              <a:t>05-06-2024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311599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EC0B4AF6-DA47-4F21-B9BA-E7B117DFE142}" type="datetimeFigureOut">
              <a:rPr lang="en-IN" smtClean="0"/>
              <a:t>05-06-2024</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1421362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C0B4AF6-DA47-4F21-B9BA-E7B117DFE142}" type="datetimeFigureOut">
              <a:rPr lang="en-IN" smtClean="0"/>
              <a:t>05-06-2024</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140471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C0B4AF6-DA47-4F21-B9BA-E7B117DFE142}" type="datetimeFigureOut">
              <a:rPr lang="en-IN" smtClean="0"/>
              <a:t>05-06-2024</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250817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C0B4AF6-DA47-4F21-B9BA-E7B117DFE142}" type="datetimeFigureOut">
              <a:rPr lang="en-IN" smtClean="0"/>
              <a:t>05-06-2024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FBEB09-CF32-4904-A78D-A401A7C872D3}" type="slidenum">
              <a:rPr lang="en-IN" smtClean="0"/>
              <a:t>‹#›</a:t>
            </a:fld>
            <a:endParaRPr lang="en-IN"/>
          </a:p>
        </p:txBody>
      </p:sp>
    </p:spTree>
    <p:extLst>
      <p:ext uri="{BB962C8B-B14F-4D97-AF65-F5344CB8AC3E}">
        <p14:creationId xmlns:p14="http://schemas.microsoft.com/office/powerpoint/2010/main" val="351900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C0B4AF6-DA47-4F21-B9BA-E7B117DFE142}" type="datetimeFigureOut">
              <a:rPr lang="en-IN" smtClean="0"/>
              <a:t>05-06-2024</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9FBEB09-CF32-4904-A78D-A401A7C872D3}" type="slidenum">
              <a:rPr lang="en-IN" smtClean="0"/>
              <a:t>‹#›</a:t>
            </a:fld>
            <a:endParaRPr lang="en-IN"/>
          </a:p>
        </p:txBody>
      </p:sp>
    </p:spTree>
    <p:extLst>
      <p:ext uri="{BB962C8B-B14F-4D97-AF65-F5344CB8AC3E}">
        <p14:creationId xmlns:p14="http://schemas.microsoft.com/office/powerpoint/2010/main" val="406321847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5.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7.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mailto:bharat@ssaca.in"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gif"/><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523755" y="1616828"/>
            <a:ext cx="10982275" cy="3805083"/>
          </a:xfrm>
        </p:spPr>
        <p:txBody>
          <a:bodyPr/>
          <a:lstStyle/>
          <a:p>
            <a:pPr algn="ctr" eaLnBrk="1" hangingPunct="1"/>
            <a:r>
              <a:rPr lang="en-IN" altLang="en-US" sz="4000" dirty="0">
                <a:solidFill>
                  <a:schemeClr val="accent6">
                    <a:lumMod val="20000"/>
                    <a:lumOff val="80000"/>
                  </a:schemeClr>
                </a:solidFill>
              </a:rPr>
              <a:t>Two Day Seminar on </a:t>
            </a:r>
            <a:br>
              <a:rPr lang="en-IN" altLang="en-US" sz="4000" dirty="0">
                <a:solidFill>
                  <a:schemeClr val="accent6">
                    <a:lumMod val="20000"/>
                    <a:lumOff val="80000"/>
                  </a:schemeClr>
                </a:solidFill>
              </a:rPr>
            </a:br>
            <a:r>
              <a:rPr lang="en-IN" altLang="en-US" sz="4000" dirty="0">
                <a:solidFill>
                  <a:schemeClr val="accent6">
                    <a:lumMod val="20000"/>
                    <a:lumOff val="80000"/>
                  </a:schemeClr>
                </a:solidFill>
              </a:rPr>
              <a:t>GST Demands &amp; Appellate Remedies </a:t>
            </a:r>
            <a:br>
              <a:rPr lang="en-IN" altLang="en-US" sz="4000" dirty="0">
                <a:solidFill>
                  <a:schemeClr val="accent6">
                    <a:lumMod val="20000"/>
                    <a:lumOff val="80000"/>
                  </a:schemeClr>
                </a:solidFill>
              </a:rPr>
            </a:br>
            <a:r>
              <a:rPr lang="en-IN" altLang="en-US" sz="4000" dirty="0">
                <a:solidFill>
                  <a:schemeClr val="accent6">
                    <a:lumMod val="20000"/>
                    <a:lumOff val="80000"/>
                  </a:schemeClr>
                </a:solidFill>
              </a:rPr>
              <a:t/>
            </a:r>
            <a:br>
              <a:rPr lang="en-IN" altLang="en-US" sz="4000" dirty="0">
                <a:solidFill>
                  <a:schemeClr val="accent6">
                    <a:lumMod val="20000"/>
                    <a:lumOff val="80000"/>
                  </a:schemeClr>
                </a:solidFill>
              </a:rPr>
            </a:br>
            <a:r>
              <a:rPr lang="en-IN" altLang="en-US" sz="3600" dirty="0">
                <a:solidFill>
                  <a:schemeClr val="accent6">
                    <a:lumMod val="20000"/>
                    <a:lumOff val="80000"/>
                  </a:schemeClr>
                </a:solidFill>
              </a:rPr>
              <a:t>Topic: Filing of Appeals</a:t>
            </a:r>
            <a:br>
              <a:rPr lang="en-IN" altLang="en-US" sz="3600" dirty="0">
                <a:solidFill>
                  <a:schemeClr val="accent6">
                    <a:lumMod val="20000"/>
                    <a:lumOff val="80000"/>
                  </a:schemeClr>
                </a:solidFill>
              </a:rPr>
            </a:br>
            <a:r>
              <a:rPr lang="en-IN" altLang="en-US" sz="2800" dirty="0">
                <a:solidFill>
                  <a:schemeClr val="accent6">
                    <a:lumMod val="20000"/>
                    <a:lumOff val="80000"/>
                  </a:schemeClr>
                </a:solidFill>
              </a:rPr>
              <a:t/>
            </a:r>
            <a:br>
              <a:rPr lang="en-IN" altLang="en-US" sz="2800" dirty="0">
                <a:solidFill>
                  <a:schemeClr val="accent6">
                    <a:lumMod val="20000"/>
                    <a:lumOff val="80000"/>
                  </a:schemeClr>
                </a:solidFill>
              </a:rPr>
            </a:br>
            <a:r>
              <a:rPr lang="en-IN" altLang="en-US" sz="2800" dirty="0">
                <a:solidFill>
                  <a:schemeClr val="accent6">
                    <a:lumMod val="20000"/>
                    <a:lumOff val="80000"/>
                  </a:schemeClr>
                </a:solidFill>
              </a:rPr>
              <a:t>Date: </a:t>
            </a:r>
            <a:r>
              <a:rPr lang="en-IN" altLang="en-US" sz="2800" dirty="0">
                <a:solidFill>
                  <a:srgbClr val="FFFF00"/>
                </a:solidFill>
              </a:rPr>
              <a:t>1</a:t>
            </a:r>
            <a:r>
              <a:rPr lang="en-IN" altLang="en-US" sz="2800" baseline="30000" dirty="0">
                <a:solidFill>
                  <a:srgbClr val="FFFF00"/>
                </a:solidFill>
              </a:rPr>
              <a:t>st</a:t>
            </a:r>
            <a:r>
              <a:rPr lang="en-IN" altLang="en-US" sz="2800" dirty="0">
                <a:solidFill>
                  <a:srgbClr val="FFFF00"/>
                </a:solidFill>
              </a:rPr>
              <a:t> June 2024</a:t>
            </a:r>
            <a:r>
              <a:rPr lang="en-IN" altLang="en-US" sz="2800" dirty="0">
                <a:solidFill>
                  <a:schemeClr val="accent6">
                    <a:lumMod val="20000"/>
                    <a:lumOff val="80000"/>
                  </a:schemeClr>
                </a:solidFill>
              </a:rPr>
              <a:t>  (11:45AM to 1:15 PM)</a:t>
            </a:r>
            <a:br>
              <a:rPr lang="en-IN" altLang="en-US" sz="2800" dirty="0">
                <a:solidFill>
                  <a:schemeClr val="accent6">
                    <a:lumMod val="20000"/>
                    <a:lumOff val="80000"/>
                  </a:schemeClr>
                </a:solidFill>
              </a:rPr>
            </a:br>
            <a:r>
              <a:rPr lang="en-IN" altLang="en-US" sz="3200" dirty="0">
                <a:solidFill>
                  <a:schemeClr val="accent6">
                    <a:lumMod val="20000"/>
                    <a:lumOff val="80000"/>
                  </a:schemeClr>
                </a:solidFill>
              </a:rPr>
              <a:t>By </a:t>
            </a:r>
            <a:r>
              <a:rPr lang="en-IN" altLang="en-US" sz="2800" dirty="0">
                <a:solidFill>
                  <a:srgbClr val="FFFF00"/>
                </a:solidFill>
              </a:rPr>
              <a:t>CA. N K Bharath Kumar</a:t>
            </a:r>
            <a:r>
              <a:rPr lang="en-IN" altLang="en-US" sz="2800" dirty="0">
                <a:solidFill>
                  <a:schemeClr val="accent6">
                    <a:lumMod val="20000"/>
                    <a:lumOff val="80000"/>
                  </a:schemeClr>
                </a:solidFill>
              </a:rPr>
              <a:t> </a:t>
            </a:r>
            <a:endParaRPr lang="en-IN" altLang="en-US" sz="3600" dirty="0">
              <a:solidFill>
                <a:schemeClr val="accent6">
                  <a:lumMod val="20000"/>
                  <a:lumOff val="80000"/>
                </a:schemeClr>
              </a:solidFill>
            </a:endParaRPr>
          </a:p>
        </p:txBody>
      </p:sp>
      <p:sp>
        <p:nvSpPr>
          <p:cNvPr id="5" name="Subtitle 2">
            <a:extLst>
              <a:ext uri="{FF2B5EF4-FFF2-40B4-BE49-F238E27FC236}">
                <a16:creationId xmlns:a16="http://schemas.microsoft.com/office/drawing/2014/main" xmlns="" id="{EBFDEEB1-51D2-4914-8556-EBD581E02597}"/>
              </a:ext>
            </a:extLst>
          </p:cNvPr>
          <p:cNvSpPr>
            <a:spLocks noGrp="1"/>
          </p:cNvSpPr>
          <p:nvPr>
            <p:ph type="subTitle" idx="1"/>
          </p:nvPr>
        </p:nvSpPr>
        <p:spPr>
          <a:xfrm>
            <a:off x="285136" y="152357"/>
            <a:ext cx="10627197" cy="795834"/>
          </a:xfrm>
        </p:spPr>
        <p:txBody>
          <a:bodyPr rtlCol="0">
            <a:normAutofit/>
          </a:bodyPr>
          <a:lstStyle/>
          <a:p>
            <a:pPr algn="ctr" eaLnBrk="1" fontAlgn="auto" hangingPunct="1">
              <a:spcAft>
                <a:spcPts val="0"/>
              </a:spcAft>
              <a:buFont typeface="Wingdings 3" charset="2"/>
              <a:buNone/>
              <a:defRPr/>
            </a:pPr>
            <a:r>
              <a:rPr lang="en-IN" sz="4400" dirty="0">
                <a:solidFill>
                  <a:srgbClr val="FFFF00"/>
                </a:solidFill>
              </a:rPr>
              <a:t>   SIRC of ICAI</a:t>
            </a:r>
            <a:endParaRPr lang="en-IN" sz="4800" dirty="0">
              <a:solidFill>
                <a:srgbClr val="FFFF00"/>
              </a:solidFill>
            </a:endParaRPr>
          </a:p>
          <a:p>
            <a:pPr algn="r" eaLnBrk="1" fontAlgn="auto" hangingPunct="1">
              <a:spcAft>
                <a:spcPts val="0"/>
              </a:spcAft>
              <a:buFont typeface="Wingdings 3" charset="2"/>
              <a:buNone/>
              <a:defRPr/>
            </a:pPr>
            <a:endParaRPr lang="en-IN" sz="6600" dirty="0">
              <a:solidFill>
                <a:srgbClr val="C00000"/>
              </a:solidFill>
              <a:latin typeface="Bodoni MT Poster Compressed" pitchFamily="18" charset="0"/>
            </a:endParaRPr>
          </a:p>
        </p:txBody>
      </p:sp>
    </p:spTree>
    <p:extLst>
      <p:ext uri="{BB962C8B-B14F-4D97-AF65-F5344CB8AC3E}">
        <p14:creationId xmlns:p14="http://schemas.microsoft.com/office/powerpoint/2010/main" val="1527374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017749"/>
            <a:ext cx="8946541" cy="2211406"/>
          </a:xfrm>
        </p:spPr>
        <p:txBody>
          <a:bodyPr vert="horz" lIns="91440" tIns="45720" rIns="91440" bIns="45720" rtlCol="0" anchor="t">
            <a:normAutofit/>
          </a:bodyPr>
          <a:lstStyle/>
          <a:p>
            <a:pPr>
              <a:lnSpc>
                <a:spcPct val="100000"/>
              </a:lnSpc>
              <a:spcAft>
                <a:spcPts val="0"/>
              </a:spcAft>
            </a:pPr>
            <a:r>
              <a:rPr lang="en-IN" sz="2600" dirty="0">
                <a:latin typeface="72 condensed"/>
                <a:ea typeface="Times New Roman" panose="02020603050405020304" pitchFamily="18" charset="0"/>
                <a:cs typeface="Times New Roman"/>
              </a:rPr>
              <a:t>7. In the </a:t>
            </a:r>
            <a:r>
              <a:rPr lang="en-IN" sz="2600" b="1" dirty="0">
                <a:latin typeface="72 condensed"/>
                <a:ea typeface="Times New Roman" panose="02020603050405020304" pitchFamily="18" charset="0"/>
                <a:cs typeface="Times New Roman"/>
              </a:rPr>
              <a:t>Order Type</a:t>
            </a:r>
            <a:r>
              <a:rPr lang="en-IN" sz="2600" dirty="0">
                <a:latin typeface="72 condensed"/>
                <a:ea typeface="Times New Roman" panose="02020603050405020304" pitchFamily="18" charset="0"/>
                <a:cs typeface="Times New Roman"/>
              </a:rPr>
              <a:t> field, enter the Order Number issued by adjudicating authority.</a:t>
            </a:r>
            <a:endParaRPr lang="en-IN" sz="2600" dirty="0">
              <a:effectLst/>
              <a:latin typeface="72 condensed"/>
              <a:ea typeface="Calibri" panose="020F0502020204030204" pitchFamily="34" charset="0"/>
              <a:cs typeface="Times New Roman"/>
            </a:endParaRPr>
          </a:p>
          <a:p>
            <a:pPr>
              <a:lnSpc>
                <a:spcPct val="100000"/>
              </a:lnSpc>
              <a:spcAft>
                <a:spcPts val="0"/>
              </a:spcAft>
            </a:pPr>
            <a:r>
              <a:rPr lang="en-IN" sz="2600" dirty="0">
                <a:latin typeface="72 condensed"/>
                <a:ea typeface="Times New Roman" panose="02020603050405020304" pitchFamily="18" charset="0"/>
                <a:cs typeface="Times New Roman"/>
              </a:rPr>
              <a:t>8. Click the </a:t>
            </a:r>
            <a:r>
              <a:rPr lang="en-IN" sz="2600" b="1" dirty="0">
                <a:latin typeface="72 condensed"/>
                <a:ea typeface="Times New Roman" panose="02020603050405020304" pitchFamily="18" charset="0"/>
                <a:cs typeface="Times New Roman"/>
              </a:rPr>
              <a:t>SEARCH</a:t>
            </a:r>
            <a:r>
              <a:rPr lang="en-IN" sz="2600" dirty="0">
                <a:latin typeface="72 condensed"/>
                <a:ea typeface="Times New Roman" panose="02020603050405020304" pitchFamily="18" charset="0"/>
                <a:cs typeface="Times New Roman"/>
              </a:rPr>
              <a:t> button.</a:t>
            </a:r>
            <a:endParaRPr lang="en-IN" sz="2600" dirty="0">
              <a:effectLst/>
              <a:latin typeface="72 condensed"/>
              <a:ea typeface="Calibri" panose="020F0502020204030204" pitchFamily="34" charset="0"/>
              <a:cs typeface="Times New Roman"/>
            </a:endParaRPr>
          </a:p>
          <a:p>
            <a:pPr>
              <a:lnSpc>
                <a:spcPct val="100000"/>
              </a:lnSpc>
            </a:pPr>
            <a:endParaRPr lang="en-IN" dirty="0"/>
          </a:p>
        </p:txBody>
      </p:sp>
      <p:pic>
        <p:nvPicPr>
          <p:cNvPr id="4" name="Picture 3" descr="https://tutorial.gst.gov.in/userguide/appeal/assets/images/CR%2020206_Appeal_Manual_Filing%20an%20Appeal_Image3.jpg"/>
          <p:cNvPicPr/>
          <p:nvPr/>
        </p:nvPicPr>
        <p:blipFill>
          <a:blip r:embed="rId2">
            <a:extLst>
              <a:ext uri="{28A0092B-C50C-407E-A947-70E740481C1C}">
                <a14:useLocalDpi xmlns:a14="http://schemas.microsoft.com/office/drawing/2010/main" val="0"/>
              </a:ext>
            </a:extLst>
          </a:blip>
          <a:srcRect/>
          <a:stretch>
            <a:fillRect/>
          </a:stretch>
        </p:blipFill>
        <p:spPr bwMode="auto">
          <a:xfrm>
            <a:off x="966015" y="3603171"/>
            <a:ext cx="10151927" cy="2573792"/>
          </a:xfrm>
          <a:prstGeom prst="rect">
            <a:avLst/>
          </a:prstGeom>
          <a:noFill/>
          <a:ln>
            <a:noFill/>
          </a:ln>
        </p:spPr>
      </p:pic>
    </p:spTree>
    <p:extLst>
      <p:ext uri="{BB962C8B-B14F-4D97-AF65-F5344CB8AC3E}">
        <p14:creationId xmlns:p14="http://schemas.microsoft.com/office/powerpoint/2010/main" val="249882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https://tutorial.gst.gov.in/userguide/appeal/assets/images/CR%2020206_Appeal_Manual_Filing%20an%20Appeal_Image4.jpg"/>
          <p:cNvPicPr/>
          <p:nvPr/>
        </p:nvPicPr>
        <p:blipFill rotWithShape="1">
          <a:blip r:embed="rId3">
            <a:extLst>
              <a:ext uri="{28A0092B-C50C-407E-A947-70E740481C1C}">
                <a14:useLocalDpi xmlns:a14="http://schemas.microsoft.com/office/drawing/2010/main" val="0"/>
              </a:ext>
            </a:extLst>
          </a:blip>
          <a:srcRect t="1762" r="-2" b="32924"/>
          <a:stretch/>
        </p:blipFill>
        <p:spPr bwMode="auto">
          <a:xfrm>
            <a:off x="4634680" y="10"/>
            <a:ext cx="7560130" cy="6857990"/>
          </a:xfrm>
          <a:prstGeom prst="rect">
            <a:avLst/>
          </a:prstGeom>
          <a:noFill/>
        </p:spPr>
      </p:pic>
      <p:sp>
        <p:nvSpPr>
          <p:cNvPr id="9" name="Rectangle 8">
            <a:extLst>
              <a:ext uri="{FF2B5EF4-FFF2-40B4-BE49-F238E27FC236}">
                <a16:creationId xmlns:a16="http://schemas.microsoft.com/office/drawing/2014/main" xmlns="" id="{A26E2FAE-FA60-497B-B2CB-7702C6FF3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62481" y="1144439"/>
            <a:ext cx="4365496" cy="5103960"/>
          </a:xfrm>
        </p:spPr>
        <p:txBody>
          <a:bodyPr vert="horz" lIns="91440" tIns="45720" rIns="91440" bIns="45720" rtlCol="0" anchor="t">
            <a:noAutofit/>
          </a:bodyPr>
          <a:lstStyle/>
          <a:p>
            <a:r>
              <a:rPr lang="en-IN" sz="2600" dirty="0">
                <a:latin typeface="72 condensed"/>
              </a:rPr>
              <a:t>9. The </a:t>
            </a:r>
            <a:r>
              <a:rPr lang="en-IN" sz="2600" b="1" dirty="0">
                <a:latin typeface="72 condensed"/>
              </a:rPr>
              <a:t>Order Details</a:t>
            </a:r>
            <a:r>
              <a:rPr lang="en-IN" sz="2600" dirty="0">
                <a:latin typeface="72 condensed"/>
              </a:rPr>
              <a:t> page is displayed.</a:t>
            </a:r>
          </a:p>
          <a:p>
            <a:r>
              <a:rPr lang="en-IN" sz="2600" b="1" dirty="0">
                <a:latin typeface="72 condensed"/>
              </a:rPr>
              <a:t>Note</a:t>
            </a:r>
            <a:r>
              <a:rPr lang="en-IN" sz="2600" dirty="0">
                <a:latin typeface="72 condensed"/>
              </a:rPr>
              <a:t>: If rectification is already filed, Appeal cannot be filed. However, after Rectification request is completed, Appeal can be filed only for the said Rectified order, but not against the original order.</a:t>
            </a:r>
            <a:endParaRPr lang="en-US" sz="2600">
              <a:latin typeface="72 condensed"/>
            </a:endParaRPr>
          </a:p>
          <a:p>
            <a:endParaRPr lang="en-IN" sz="2600" dirty="0">
              <a:latin typeface="72 condensed"/>
            </a:endParaRPr>
          </a:p>
          <a:p>
            <a:endParaRPr lang="en-IN" sz="2600" dirty="0">
              <a:latin typeface="72 condensed"/>
            </a:endParaRPr>
          </a:p>
        </p:txBody>
      </p:sp>
    </p:spTree>
    <p:extLst>
      <p:ext uri="{BB962C8B-B14F-4D97-AF65-F5344CB8AC3E}">
        <p14:creationId xmlns:p14="http://schemas.microsoft.com/office/powerpoint/2010/main" val="395916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518" y="452718"/>
            <a:ext cx="8946541" cy="4195481"/>
          </a:xfrm>
        </p:spPr>
        <p:txBody>
          <a:bodyPr/>
          <a:lstStyle/>
          <a:p>
            <a:r>
              <a:rPr lang="en-IN" dirty="0"/>
              <a:t>10. Select the </a:t>
            </a:r>
            <a:r>
              <a:rPr lang="en-IN" b="1" dirty="0"/>
              <a:t>Category of the case under dispute</a:t>
            </a:r>
            <a:r>
              <a:rPr lang="en-IN" dirty="0"/>
              <a:t> from the drop-down list.</a:t>
            </a:r>
          </a:p>
          <a:p>
            <a:endParaRPr lang="en-IN" dirty="0"/>
          </a:p>
        </p:txBody>
      </p:sp>
      <p:pic>
        <p:nvPicPr>
          <p:cNvPr id="4" name="Picture 3" descr="https://tutorial.gst.gov.in/userguide/appeal/assets/images/appeal_113.gif"/>
          <p:cNvPicPr/>
          <p:nvPr/>
        </p:nvPicPr>
        <p:blipFill>
          <a:blip r:embed="rId2">
            <a:extLst>
              <a:ext uri="{28A0092B-C50C-407E-A947-70E740481C1C}">
                <a14:useLocalDpi xmlns:a14="http://schemas.microsoft.com/office/drawing/2010/main" val="0"/>
              </a:ext>
            </a:extLst>
          </a:blip>
          <a:srcRect/>
          <a:stretch>
            <a:fillRect/>
          </a:stretch>
        </p:blipFill>
        <p:spPr bwMode="auto">
          <a:xfrm>
            <a:off x="1024073" y="1422228"/>
            <a:ext cx="9673424" cy="5145720"/>
          </a:xfrm>
          <a:prstGeom prst="rect">
            <a:avLst/>
          </a:prstGeom>
          <a:noFill/>
          <a:ln>
            <a:noFill/>
          </a:ln>
        </p:spPr>
      </p:pic>
    </p:spTree>
    <p:extLst>
      <p:ext uri="{BB962C8B-B14F-4D97-AF65-F5344CB8AC3E}">
        <p14:creationId xmlns:p14="http://schemas.microsoft.com/office/powerpoint/2010/main" val="303096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93712" y="3616247"/>
            <a:ext cx="8946541" cy="2951835"/>
          </a:xfrm>
        </p:spPr>
        <p:txBody>
          <a:bodyPr/>
          <a:lstStyle/>
          <a:p>
            <a:r>
              <a:rPr lang="en-IN" dirty="0"/>
              <a:t>11. Click the </a:t>
            </a:r>
            <a:r>
              <a:rPr lang="en-IN" b="1" dirty="0"/>
              <a:t>ADD</a:t>
            </a:r>
            <a:r>
              <a:rPr lang="en-IN" dirty="0"/>
              <a:t> button</a:t>
            </a:r>
          </a:p>
          <a:p>
            <a:r>
              <a:rPr lang="en-IN" b="1" dirty="0"/>
              <a:t>Note</a:t>
            </a:r>
            <a:r>
              <a:rPr lang="en-IN" dirty="0"/>
              <a:t>:</a:t>
            </a:r>
          </a:p>
          <a:p>
            <a:r>
              <a:rPr lang="en-IN" dirty="0"/>
              <a:t>1. Date of Communication and Period of Dispute is displayed on the screen. However, you can edit the same.</a:t>
            </a:r>
          </a:p>
          <a:p>
            <a:r>
              <a:rPr lang="en-IN" dirty="0"/>
              <a:t>2. You can add multiple line items from the Category of the case under dispute drop-down list by clicking the </a:t>
            </a:r>
            <a:r>
              <a:rPr lang="en-IN" b="1" dirty="0"/>
              <a:t>ADD</a:t>
            </a:r>
            <a:r>
              <a:rPr lang="en-IN" dirty="0"/>
              <a:t> button.</a:t>
            </a:r>
          </a:p>
          <a:p>
            <a:r>
              <a:rPr lang="en-IN" dirty="0"/>
              <a:t>3. You can click the </a:t>
            </a:r>
            <a:r>
              <a:rPr lang="en-IN" b="1" dirty="0"/>
              <a:t>DELETE</a:t>
            </a:r>
            <a:r>
              <a:rPr lang="en-IN" dirty="0"/>
              <a:t> button to delete the details added.</a:t>
            </a:r>
          </a:p>
          <a:p>
            <a:endParaRPr lang="en-IN" dirty="0"/>
          </a:p>
        </p:txBody>
      </p:sp>
      <p:pic>
        <p:nvPicPr>
          <p:cNvPr id="4" name="Picture 3" descr="https://tutorial.gst.gov.in/userguide/appeal/assets/images/appeal_93.gif"/>
          <p:cNvPicPr/>
          <p:nvPr/>
        </p:nvPicPr>
        <p:blipFill>
          <a:blip r:embed="rId2">
            <a:extLst>
              <a:ext uri="{28A0092B-C50C-407E-A947-70E740481C1C}">
                <a14:useLocalDpi xmlns:a14="http://schemas.microsoft.com/office/drawing/2010/main" val="0"/>
              </a:ext>
            </a:extLst>
          </a:blip>
          <a:srcRect/>
          <a:stretch>
            <a:fillRect/>
          </a:stretch>
        </p:blipFill>
        <p:spPr bwMode="auto">
          <a:xfrm>
            <a:off x="4414685" y="475796"/>
            <a:ext cx="7095144" cy="3702914"/>
          </a:xfrm>
          <a:prstGeom prst="rect">
            <a:avLst/>
          </a:prstGeom>
          <a:noFill/>
          <a:ln>
            <a:noFill/>
          </a:ln>
        </p:spPr>
      </p:pic>
    </p:spTree>
    <p:extLst>
      <p:ext uri="{BB962C8B-B14F-4D97-AF65-F5344CB8AC3E}">
        <p14:creationId xmlns:p14="http://schemas.microsoft.com/office/powerpoint/2010/main" val="2152932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marker and calendar">
            <a:extLst>
              <a:ext uri="{FF2B5EF4-FFF2-40B4-BE49-F238E27FC236}">
                <a16:creationId xmlns:a16="http://schemas.microsoft.com/office/drawing/2014/main" xmlns="" id="{F24439D9-38FC-43A1-2ED3-C6502B527560}"/>
              </a:ext>
            </a:extLst>
          </p:cNvPr>
          <p:cNvPicPr>
            <a:picLocks noChangeAspect="1"/>
          </p:cNvPicPr>
          <p:nvPr/>
        </p:nvPicPr>
        <p:blipFill rotWithShape="1">
          <a:blip r:embed="rId2">
            <a:duotone>
              <a:prstClr val="black"/>
              <a:schemeClr val="accent5">
                <a:tint val="45000"/>
                <a:satMod val="400000"/>
              </a:schemeClr>
            </a:duotone>
            <a:alphaModFix amt="25000"/>
          </a:blip>
          <a:srcRect t="18290" r="5775" b="2188"/>
          <a:stretch/>
        </p:blipFill>
        <p:spPr>
          <a:xfrm>
            <a:off x="554201" y="321569"/>
            <a:ext cx="11083618" cy="6234536"/>
          </a:xfrm>
          <a:prstGeom prst="rect">
            <a:avLst/>
          </a:prstGeom>
        </p:spPr>
      </p:pic>
      <p:sp>
        <p:nvSpPr>
          <p:cNvPr id="2" name="Title 1"/>
          <p:cNvSpPr>
            <a:spLocks noGrp="1"/>
          </p:cNvSpPr>
          <p:nvPr>
            <p:ph type="ctrTitle"/>
          </p:nvPr>
        </p:nvSpPr>
        <p:spPr>
          <a:xfrm>
            <a:off x="816077" y="1347160"/>
            <a:ext cx="10609007" cy="4163467"/>
          </a:xfrm>
        </p:spPr>
        <p:txBody>
          <a:bodyPr>
            <a:noAutofit/>
          </a:bodyPr>
          <a:lstStyle/>
          <a:p>
            <a:pPr>
              <a:lnSpc>
                <a:spcPct val="90000"/>
              </a:lnSpc>
            </a:pPr>
            <a:r>
              <a:rPr lang="en-IN" sz="4400" dirty="0">
                <a:latin typeface="72 condensed"/>
                <a:cs typeface="Arial"/>
              </a:rPr>
              <a:t>Points to be noted</a:t>
            </a:r>
            <a:br>
              <a:rPr lang="en-IN" sz="4400" dirty="0">
                <a:latin typeface="72 condensed"/>
                <a:cs typeface="Arial"/>
              </a:rPr>
            </a:br>
            <a:r>
              <a:rPr lang="en-IN" sz="4400" dirty="0">
                <a:latin typeface="72 condensed"/>
                <a:cs typeface="Arial"/>
              </a:rPr>
              <a:t/>
            </a:r>
            <a:br>
              <a:rPr lang="en-IN" sz="4400" dirty="0">
                <a:latin typeface="72 condensed"/>
                <a:cs typeface="Arial"/>
              </a:rPr>
            </a:br>
            <a:r>
              <a:rPr lang="en-IN" sz="4400" dirty="0">
                <a:effectLst>
                  <a:outerShdw blurRad="38100" dist="38100" dir="2700000" algn="tl">
                    <a:srgbClr val="000000">
                      <a:alpha val="43137"/>
                    </a:srgbClr>
                  </a:outerShdw>
                </a:effectLst>
                <a:latin typeface="72 condensed"/>
                <a:cs typeface="Arial"/>
              </a:rPr>
              <a:t>1. Valid service of Order - DRC – 07 – Sec. 169</a:t>
            </a:r>
            <a:br>
              <a:rPr lang="en-IN" sz="4400" dirty="0">
                <a:effectLst>
                  <a:outerShdw blurRad="38100" dist="38100" dir="2700000" algn="tl">
                    <a:srgbClr val="000000">
                      <a:alpha val="43137"/>
                    </a:srgbClr>
                  </a:outerShdw>
                </a:effectLst>
                <a:latin typeface="72 condensed"/>
                <a:cs typeface="Arial"/>
              </a:rPr>
            </a:br>
            <a:r>
              <a:rPr lang="en-IN" sz="4400" dirty="0">
                <a:effectLst>
                  <a:outerShdw blurRad="38100" dist="38100" dir="2700000" algn="tl">
                    <a:srgbClr val="000000">
                      <a:alpha val="43137"/>
                    </a:srgbClr>
                  </a:outerShdw>
                </a:effectLst>
                <a:latin typeface="72 condensed"/>
                <a:cs typeface="Arial"/>
              </a:rPr>
              <a:t>2. Detailed / Speaking Order – Is it ?</a:t>
            </a:r>
            <a:br>
              <a:rPr lang="en-IN" sz="4400" dirty="0">
                <a:effectLst>
                  <a:outerShdw blurRad="38100" dist="38100" dir="2700000" algn="tl">
                    <a:srgbClr val="000000">
                      <a:alpha val="43137"/>
                    </a:srgbClr>
                  </a:outerShdw>
                </a:effectLst>
                <a:latin typeface="72 condensed"/>
                <a:cs typeface="Arial"/>
              </a:rPr>
            </a:br>
            <a:r>
              <a:rPr lang="en-IN" sz="4400" dirty="0">
                <a:effectLst>
                  <a:outerShdw blurRad="38100" dist="38100" dir="2700000" algn="tl">
                    <a:srgbClr val="000000">
                      <a:alpha val="43137"/>
                    </a:srgbClr>
                  </a:outerShdw>
                </a:effectLst>
                <a:latin typeface="72 condensed"/>
                <a:cs typeface="Arial"/>
              </a:rPr>
              <a:t>3. Proof of Receipt of Order – How?</a:t>
            </a:r>
            <a:br>
              <a:rPr lang="en-IN" sz="4400" dirty="0">
                <a:effectLst>
                  <a:outerShdw blurRad="38100" dist="38100" dir="2700000" algn="tl">
                    <a:srgbClr val="000000">
                      <a:alpha val="43137"/>
                    </a:srgbClr>
                  </a:outerShdw>
                </a:effectLst>
                <a:latin typeface="72 condensed"/>
                <a:cs typeface="Arial"/>
              </a:rPr>
            </a:br>
            <a:r>
              <a:rPr lang="en-IN" sz="4400" dirty="0">
                <a:effectLst>
                  <a:outerShdw blurRad="38100" dist="38100" dir="2700000" algn="tl">
                    <a:srgbClr val="000000">
                      <a:alpha val="43137"/>
                    </a:srgbClr>
                  </a:outerShdw>
                </a:effectLst>
                <a:latin typeface="72 condensed"/>
                <a:cs typeface="Arial"/>
              </a:rPr>
              <a:t>4. Opportunity of Rectification – Sec. 161</a:t>
            </a:r>
          </a:p>
        </p:txBody>
      </p:sp>
      <p:sp>
        <p:nvSpPr>
          <p:cNvPr id="3" name="Subtitle 2"/>
          <p:cNvSpPr>
            <a:spLocks noGrp="1"/>
          </p:cNvSpPr>
          <p:nvPr>
            <p:ph type="subTitle" idx="1"/>
          </p:nvPr>
        </p:nvSpPr>
        <p:spPr>
          <a:xfrm>
            <a:off x="1154955" y="4777380"/>
            <a:ext cx="8825658" cy="861420"/>
          </a:xfrm>
        </p:spPr>
        <p:txBody>
          <a:bodyPr>
            <a:norm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IN"/>
          </a:p>
        </p:txBody>
      </p:sp>
    </p:spTree>
    <p:extLst>
      <p:ext uri="{BB962C8B-B14F-4D97-AF65-F5344CB8AC3E}">
        <p14:creationId xmlns:p14="http://schemas.microsoft.com/office/powerpoint/2010/main" val="150016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1" nodeType="afterEffect">
                                  <p:stCondLst>
                                    <p:cond delay="0"/>
                                  </p:stCondLst>
                                  <p:childTnLst>
                                    <p:set>
                                      <p:cBhvr>
                                        <p:cTn id="9" dur="1" fill="hold">
                                          <p:stCondLst>
                                            <p:cond delay="999"/>
                                          </p:stCondLst>
                                        </p:cTn>
                                        <p:tgtEl>
                                          <p:spTgt spid="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2" nodeType="afterEffect">
                                  <p:stCondLst>
                                    <p:cond delay="0"/>
                                  </p:stCondLst>
                                  <p:childTnLst>
                                    <p:set>
                                      <p:cBhvr>
                                        <p:cTn id="12" dur="1" fill="hold">
                                          <p:stCondLst>
                                            <p:cond delay="999"/>
                                          </p:stCondLst>
                                        </p:cTn>
                                        <p:tgtEl>
                                          <p:spTgt spid="2"/>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3" nodeType="afterEffect">
                                  <p:stCondLst>
                                    <p:cond delay="0"/>
                                  </p:stCondLst>
                                  <p:childTnLst>
                                    <p:set>
                                      <p:cBhvr>
                                        <p:cTn id="15" dur="1" fill="hold">
                                          <p:stCondLst>
                                            <p:cond delay="999"/>
                                          </p:stCondLst>
                                        </p:cTn>
                                        <p:tgtEl>
                                          <p:spTgt spid="2"/>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4" nodeType="afterEffect">
                                  <p:stCondLst>
                                    <p:cond delay="0"/>
                                  </p:stCondLst>
                                  <p:childTnLst>
                                    <p:set>
                                      <p:cBhvr>
                                        <p:cTn id="18" dur="1" fill="hold">
                                          <p:stCondLst>
                                            <p:cond delay="999"/>
                                          </p:stCondLst>
                                        </p:cTn>
                                        <p:tgtEl>
                                          <p:spTgt spid="2"/>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5" nodeType="afterEffect">
                                  <p:stCondLst>
                                    <p:cond delay="0"/>
                                  </p:stCondLst>
                                  <p:childTnLst>
                                    <p:set>
                                      <p:cBhvr>
                                        <p:cTn id="21" dur="1" fill="hold">
                                          <p:stCondLst>
                                            <p:cond delay="9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a:t>Upload Annexure to GST APL-01</a:t>
            </a:r>
            <a:br>
              <a:rPr lang="en-IN" b="1"/>
            </a:br>
            <a:endParaRPr lang="en-IN"/>
          </a:p>
        </p:txBody>
      </p:sp>
      <p:sp>
        <p:nvSpPr>
          <p:cNvPr id="3" name="Content Placeholder 2"/>
          <p:cNvSpPr>
            <a:spLocks noGrp="1"/>
          </p:cNvSpPr>
          <p:nvPr>
            <p:ph idx="1"/>
          </p:nvPr>
        </p:nvSpPr>
        <p:spPr/>
        <p:txBody>
          <a:bodyPr/>
          <a:lstStyle/>
          <a:p>
            <a:r>
              <a:rPr lang="en-IN"/>
              <a:t>12. Click the </a:t>
            </a:r>
            <a:r>
              <a:rPr lang="en-IN" b="1"/>
              <a:t>click here</a:t>
            </a:r>
            <a:r>
              <a:rPr lang="en-IN"/>
              <a:t> link to download the Annexure to GST APL-01 Template.</a:t>
            </a:r>
          </a:p>
          <a:p>
            <a:endParaRPr lang="en-IN"/>
          </a:p>
        </p:txBody>
      </p:sp>
      <p:pic>
        <p:nvPicPr>
          <p:cNvPr id="4" name="Picture 3" descr="https://tutorial.gst.gov.in/userguide/appeal/assets/images/appeal_73.gif"/>
          <p:cNvPicPr/>
          <p:nvPr/>
        </p:nvPicPr>
        <p:blipFill>
          <a:blip r:embed="rId2">
            <a:extLst>
              <a:ext uri="{28A0092B-C50C-407E-A947-70E740481C1C}">
                <a14:useLocalDpi xmlns:a14="http://schemas.microsoft.com/office/drawing/2010/main" val="0"/>
              </a:ext>
            </a:extLst>
          </a:blip>
          <a:srcRect/>
          <a:stretch>
            <a:fillRect/>
          </a:stretch>
        </p:blipFill>
        <p:spPr bwMode="auto">
          <a:xfrm>
            <a:off x="1024072" y="2784066"/>
            <a:ext cx="8163471" cy="2716848"/>
          </a:xfrm>
          <a:prstGeom prst="rect">
            <a:avLst/>
          </a:prstGeom>
          <a:noFill/>
          <a:ln>
            <a:noFill/>
          </a:ln>
        </p:spPr>
      </p:pic>
    </p:spTree>
    <p:extLst>
      <p:ext uri="{BB962C8B-B14F-4D97-AF65-F5344CB8AC3E}">
        <p14:creationId xmlns:p14="http://schemas.microsoft.com/office/powerpoint/2010/main" val="3773320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5069565"/>
            <a:ext cx="8825658" cy="1021626"/>
          </a:xfrm>
        </p:spPr>
        <p:txBody>
          <a:bodyPr vert="horz" lIns="91440" tIns="45720" rIns="91440" bIns="45720" rtlCol="0" anchor="b">
            <a:normAutofit/>
          </a:bodyPr>
          <a:lstStyle/>
          <a:p>
            <a:pPr>
              <a:lnSpc>
                <a:spcPct val="90000"/>
              </a:lnSpc>
            </a:pPr>
            <a:r>
              <a:rPr lang="en-US" sz="2600"/>
              <a:t>14. Click the Enable Editing button.</a:t>
            </a:r>
            <a:br>
              <a:rPr lang="en-US" sz="2600"/>
            </a:br>
            <a:endParaRPr lang="en-US" sz="2600"/>
          </a:p>
        </p:txBody>
      </p:sp>
      <p:pic>
        <p:nvPicPr>
          <p:cNvPr id="4" name="Content Placeholder 3" descr="https://tutorial.gst.gov.in/userguide/appeal/assets/images/appeal_116.gif"/>
          <p:cNvPicPr>
            <a:picLocks noGrp="1"/>
          </p:cNvPicPr>
          <p:nvPr>
            <p:ph idx="1"/>
          </p:nvPr>
        </p:nvPicPr>
        <p:blipFill rotWithShape="1">
          <a:blip r:embed="rId7">
            <a:extLst>
              <a:ext uri="{28A0092B-C50C-407E-A947-70E740481C1C}">
                <a14:useLocalDpi xmlns:a14="http://schemas.microsoft.com/office/drawing/2010/main" val="0"/>
              </a:ext>
            </a:extLst>
          </a:blip>
          <a:srcRect r="992" b="3"/>
          <a:stretch/>
        </p:blipFill>
        <p:spPr bwMode="auto">
          <a:xfrm>
            <a:off x="1150938" y="230037"/>
            <a:ext cx="8831262" cy="4267831"/>
          </a:xfrm>
          <a:prstGeom prst="rect">
            <a:avLst/>
          </a:prstGeom>
          <a:noFill/>
          <a:effectLst>
            <a:outerShdw blurRad="50800" dist="50800" dir="5400000" algn="tl" rotWithShape="0">
              <a:prstClr val="black">
                <a:alpha val="43000"/>
              </a:prstClr>
            </a:outerShdw>
          </a:effectLst>
        </p:spPr>
      </p:pic>
    </p:spTree>
    <p:extLst>
      <p:ext uri="{BB962C8B-B14F-4D97-AF65-F5344CB8AC3E}">
        <p14:creationId xmlns:p14="http://schemas.microsoft.com/office/powerpoint/2010/main" val="78556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8" name="Picture 27">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5" name="Rectangle 34">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fontScale="90000"/>
          </a:bodyPr>
          <a:lstStyle/>
          <a:p>
            <a:pPr>
              <a:lnSpc>
                <a:spcPct val="90000"/>
              </a:lnSpc>
            </a:pPr>
            <a:r>
              <a:rPr lang="en-US" sz="4900" dirty="0"/>
              <a:t>Enter the details.</a:t>
            </a:r>
            <a:br>
              <a:rPr lang="en-US" sz="4900" dirty="0"/>
            </a:br>
            <a:r>
              <a:rPr lang="en-US" sz="4900" dirty="0"/>
              <a:t/>
            </a:r>
            <a:br>
              <a:rPr lang="en-US" sz="4900" dirty="0"/>
            </a:br>
            <a:r>
              <a:rPr lang="en-US" sz="4900" dirty="0"/>
              <a:t>14 &amp; 15???</a:t>
            </a:r>
            <a:r>
              <a:rPr lang="en-US" sz="5600" dirty="0"/>
              <a:t/>
            </a:r>
            <a:br>
              <a:rPr lang="en-US" sz="5600" dirty="0"/>
            </a:br>
            <a:endParaRPr lang="en-US" sz="5600" dirty="0"/>
          </a:p>
        </p:txBody>
      </p:sp>
      <p:pic>
        <p:nvPicPr>
          <p:cNvPr id="4" name="Content Placeholder 3" descr="https://tutorial.gst.gov.in/userguide/appeal/assets/images/appeal_72.gif"/>
          <p:cNvPicPr>
            <a:picLocks noGrp="1"/>
          </p:cNvPicPr>
          <p:nvPr>
            <p:ph idx="1"/>
          </p:nvPr>
        </p:nvPicPr>
        <p:blipFill rotWithShape="1">
          <a:blip r:embed="rId7">
            <a:extLst>
              <a:ext uri="{28A0092B-C50C-407E-A947-70E740481C1C}">
                <a14:useLocalDpi xmlns:a14="http://schemas.microsoft.com/office/drawing/2010/main" val="0"/>
              </a:ext>
            </a:extLst>
          </a:blip>
          <a:srcRect r="11641"/>
          <a:stretch/>
        </p:blipFill>
        <p:spPr bwMode="auto">
          <a:xfrm>
            <a:off x="4634682" y="10"/>
            <a:ext cx="7557319" cy="6857990"/>
          </a:xfrm>
          <a:prstGeom prst="rect">
            <a:avLst/>
          </a:prstGeom>
          <a:noFill/>
        </p:spPr>
      </p:pic>
      <p:sp>
        <p:nvSpPr>
          <p:cNvPr id="36" name="Rectangle 35">
            <a:extLst>
              <a:ext uri="{FF2B5EF4-FFF2-40B4-BE49-F238E27FC236}">
                <a16:creationId xmlns:a16="http://schemas.microsoft.com/office/drawing/2014/main" xmlns="" id="{BFEFF673-A9DE-416D-A04E-1D5090454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782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xmlns="" id="{B87A2B17-D3E0-4B38-823F-45312C0B3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8592A21B-8E82-4396-A130-C7531DF0A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16">
            <a:extLst>
              <a:ext uri="{FF2B5EF4-FFF2-40B4-BE49-F238E27FC236}">
                <a16:creationId xmlns:a16="http://schemas.microsoft.com/office/drawing/2014/main" xmlns="" id="{ACA9027C-9377-4A86-A639-42BA502ADE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27" name="Freeform 5">
            <a:extLst>
              <a:ext uri="{FF2B5EF4-FFF2-40B4-BE49-F238E27FC236}">
                <a16:creationId xmlns:a16="http://schemas.microsoft.com/office/drawing/2014/main" xmlns="" id="{423EDA5B-B414-4C7C-8CBA-3D9D79973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p:cNvSpPr>
            <a:spLocks noGrp="1"/>
          </p:cNvSpPr>
          <p:nvPr>
            <p:ph type="title"/>
          </p:nvPr>
        </p:nvSpPr>
        <p:spPr>
          <a:xfrm>
            <a:off x="636916" y="4854346"/>
            <a:ext cx="9149350" cy="868026"/>
          </a:xfrm>
        </p:spPr>
        <p:txBody>
          <a:bodyPr vert="horz" lIns="91440" tIns="45720" rIns="91440" bIns="45720" rtlCol="0" anchor="b">
            <a:normAutofit/>
          </a:bodyPr>
          <a:lstStyle/>
          <a:p>
            <a:pPr>
              <a:lnSpc>
                <a:spcPct val="90000"/>
              </a:lnSpc>
            </a:pPr>
            <a:r>
              <a:rPr lang="en-US" sz="2600"/>
              <a:t>21. Click the Choose File button to upload the PDF.</a:t>
            </a:r>
            <a:br>
              <a:rPr lang="en-US" sz="2600"/>
            </a:br>
            <a:endParaRPr lang="en-US" sz="2600"/>
          </a:p>
        </p:txBody>
      </p:sp>
      <p:pic>
        <p:nvPicPr>
          <p:cNvPr id="4" name="Content Placeholder 3" descr="https://tutorial.gst.gov.in/userguide/appeal/assets/images/appeal_78.gif"/>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bwMode="auto">
          <a:xfrm>
            <a:off x="721722" y="1099649"/>
            <a:ext cx="9481486" cy="2616615"/>
          </a:xfrm>
          <a:prstGeom prst="rect">
            <a:avLst/>
          </a:prstGeom>
          <a:noFill/>
          <a:ln>
            <a:solidFill>
              <a:schemeClr val="bg1"/>
            </a:solidFill>
          </a:ln>
          <a:effectLst/>
        </p:spPr>
      </p:pic>
    </p:spTree>
    <p:extLst>
      <p:ext uri="{BB962C8B-B14F-4D97-AF65-F5344CB8AC3E}">
        <p14:creationId xmlns:p14="http://schemas.microsoft.com/office/powerpoint/2010/main" val="3616046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2600"/>
              <a:t>22. Select the PDF file which was saved and click the Open button.</a:t>
            </a:r>
            <a:br>
              <a:rPr lang="en-US" sz="2600"/>
            </a:br>
            <a:endParaRPr lang="en-US" sz="2600"/>
          </a:p>
        </p:txBody>
      </p:sp>
      <p:sp>
        <p:nvSpPr>
          <p:cNvPr id="21" name="Rectangle 20">
            <a:extLst>
              <a:ext uri="{FF2B5EF4-FFF2-40B4-BE49-F238E27FC236}">
                <a16:creationId xmlns:a16="http://schemas.microsoft.com/office/drawing/2014/main" xmlns="" id="{4C1E981B-F06E-48B4-9275-F4B261AFCA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xmlns="" id="{312E2C24-0CD2-4071-8CE2-B059993A99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5">
            <a:extLst>
              <a:ext uri="{FF2B5EF4-FFF2-40B4-BE49-F238E27FC236}">
                <a16:creationId xmlns:a16="http://schemas.microsoft.com/office/drawing/2014/main" xmlns="" id="{24F1DC13-C830-4B86-A9C6-927F5C55DB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Content Placeholder 3" descr="https://tutorial.gst.gov.in/userguide/appeal/assets/images/appeal_80.gif"/>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bwMode="auto">
          <a:xfrm>
            <a:off x="25628" y="323267"/>
            <a:ext cx="7435227" cy="6211001"/>
          </a:xfrm>
          <a:prstGeom prst="rect">
            <a:avLst/>
          </a:prstGeom>
          <a:noFill/>
          <a:effectLst/>
        </p:spPr>
      </p:pic>
    </p:spTree>
    <p:extLst>
      <p:ext uri="{BB962C8B-B14F-4D97-AF65-F5344CB8AC3E}">
        <p14:creationId xmlns:p14="http://schemas.microsoft.com/office/powerpoint/2010/main" val="4227262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93CE9F-4E4B-5C01-92D9-6B7530715EA8}"/>
              </a:ext>
            </a:extLst>
          </p:cNvPr>
          <p:cNvSpPr>
            <a:spLocks noGrp="1"/>
          </p:cNvSpPr>
          <p:nvPr>
            <p:ph type="title"/>
          </p:nvPr>
        </p:nvSpPr>
        <p:spPr>
          <a:xfrm>
            <a:off x="646111" y="452718"/>
            <a:ext cx="9404723" cy="736985"/>
          </a:xfrm>
        </p:spPr>
        <p:txBody>
          <a:bodyPr/>
          <a:lstStyle/>
          <a:p>
            <a:r>
              <a:rPr lang="en-IN" dirty="0"/>
              <a:t>Demands &amp; Remedies</a:t>
            </a:r>
          </a:p>
        </p:txBody>
      </p:sp>
      <p:sp>
        <p:nvSpPr>
          <p:cNvPr id="3" name="Content Placeholder 2">
            <a:extLst>
              <a:ext uri="{FF2B5EF4-FFF2-40B4-BE49-F238E27FC236}">
                <a16:creationId xmlns:a16="http://schemas.microsoft.com/office/drawing/2014/main" xmlns="" id="{A5E77359-C85D-5B10-3D6F-31A3B71B81EE}"/>
              </a:ext>
            </a:extLst>
          </p:cNvPr>
          <p:cNvSpPr>
            <a:spLocks noGrp="1"/>
          </p:cNvSpPr>
          <p:nvPr>
            <p:ph idx="1"/>
          </p:nvPr>
        </p:nvSpPr>
        <p:spPr>
          <a:xfrm>
            <a:off x="1103312" y="1189704"/>
            <a:ext cx="8946541" cy="5058696"/>
          </a:xfrm>
        </p:spPr>
        <p:txBody>
          <a:bodyPr>
            <a:normAutofit/>
          </a:bodyPr>
          <a:lstStyle/>
          <a:p>
            <a:r>
              <a:rPr lang="en-IN" dirty="0"/>
              <a:t>Demands Under GST</a:t>
            </a:r>
          </a:p>
          <a:p>
            <a:pPr lvl="1"/>
            <a:r>
              <a:rPr lang="en-IN" dirty="0"/>
              <a:t>ASMT-10</a:t>
            </a:r>
          </a:p>
          <a:p>
            <a:pPr lvl="1"/>
            <a:r>
              <a:rPr lang="en-IN" dirty="0"/>
              <a:t>DRC - 01 A</a:t>
            </a:r>
          </a:p>
          <a:p>
            <a:pPr lvl="1"/>
            <a:r>
              <a:rPr lang="en-IN" dirty="0"/>
              <a:t>DRC – 01</a:t>
            </a:r>
          </a:p>
          <a:p>
            <a:pPr lvl="1"/>
            <a:r>
              <a:rPr lang="en-IN" dirty="0"/>
              <a:t>DRC – 07</a:t>
            </a:r>
          </a:p>
          <a:p>
            <a:pPr lvl="1"/>
            <a:r>
              <a:rPr lang="en-IN" dirty="0"/>
              <a:t>MOV – 09</a:t>
            </a:r>
          </a:p>
          <a:p>
            <a:pPr marL="457200" lvl="1" indent="0">
              <a:buNone/>
            </a:pPr>
            <a:endParaRPr lang="en-IN" dirty="0"/>
          </a:p>
          <a:p>
            <a:r>
              <a:rPr lang="en-IN" dirty="0"/>
              <a:t>Appellate Remedies (after adjudication)</a:t>
            </a:r>
          </a:p>
          <a:p>
            <a:pPr lvl="1"/>
            <a:r>
              <a:rPr lang="en-IN" dirty="0"/>
              <a:t>First Appellate Authority</a:t>
            </a:r>
          </a:p>
          <a:p>
            <a:pPr lvl="1"/>
            <a:r>
              <a:rPr lang="en-IN" dirty="0"/>
              <a:t>Second Appellate Authority</a:t>
            </a:r>
          </a:p>
          <a:p>
            <a:pPr lvl="1"/>
            <a:r>
              <a:rPr lang="en-IN" dirty="0"/>
              <a:t>High Court</a:t>
            </a:r>
          </a:p>
          <a:p>
            <a:pPr lvl="1"/>
            <a:r>
              <a:rPr lang="en-IN" dirty="0"/>
              <a:t>Supreme Court</a:t>
            </a:r>
          </a:p>
        </p:txBody>
      </p:sp>
    </p:spTree>
    <p:extLst>
      <p:ext uri="{BB962C8B-B14F-4D97-AF65-F5344CB8AC3E}">
        <p14:creationId xmlns:p14="http://schemas.microsoft.com/office/powerpoint/2010/main" val="394999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9" name="Rectangle 38">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xmlns="" id="{B87A2B17-D3E0-4B38-823F-45312C0B3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8592A21B-8E82-4396-A130-C7531DF0A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2" name="Freeform 16">
            <a:extLst>
              <a:ext uri="{FF2B5EF4-FFF2-40B4-BE49-F238E27FC236}">
                <a16:creationId xmlns:a16="http://schemas.microsoft.com/office/drawing/2014/main" xmlns="" id="{ACA9027C-9377-4A86-A639-42BA502ADE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43" name="Freeform 5">
            <a:extLst>
              <a:ext uri="{FF2B5EF4-FFF2-40B4-BE49-F238E27FC236}">
                <a16:creationId xmlns:a16="http://schemas.microsoft.com/office/drawing/2014/main" xmlns="" id="{423EDA5B-B414-4C7C-8CBA-3D9D79973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p:cNvSpPr>
            <a:spLocks noGrp="1"/>
          </p:cNvSpPr>
          <p:nvPr>
            <p:ph type="title"/>
          </p:nvPr>
        </p:nvSpPr>
        <p:spPr>
          <a:xfrm>
            <a:off x="636916" y="4854346"/>
            <a:ext cx="9149350" cy="868026"/>
          </a:xfrm>
        </p:spPr>
        <p:txBody>
          <a:bodyPr vert="horz" lIns="91440" tIns="45720" rIns="91440" bIns="45720" rtlCol="0" anchor="b">
            <a:normAutofit/>
          </a:bodyPr>
          <a:lstStyle/>
          <a:p>
            <a:pPr>
              <a:lnSpc>
                <a:spcPct val="90000"/>
              </a:lnSpc>
            </a:pPr>
            <a:r>
              <a:rPr lang="en-US" sz="1600"/>
              <a:t>23. The PDF file is uploaded. You can click the DELETE button to delete the uploaded PDF file.</a:t>
            </a:r>
            <a:br>
              <a:rPr lang="en-US" sz="1600"/>
            </a:br>
            <a:endParaRPr lang="en-US" sz="1600"/>
          </a:p>
        </p:txBody>
      </p:sp>
      <p:pic>
        <p:nvPicPr>
          <p:cNvPr id="4" name="Content Placeholder 3" descr="https://tutorial.gst.gov.in/userguide/appeal/assets/images/appeal_81.gif"/>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bwMode="auto">
          <a:xfrm>
            <a:off x="793610" y="1140522"/>
            <a:ext cx="9999070" cy="2935176"/>
          </a:xfrm>
          <a:prstGeom prst="rect">
            <a:avLst/>
          </a:prstGeom>
          <a:noFill/>
          <a:ln>
            <a:solidFill>
              <a:schemeClr val="bg1"/>
            </a:solidFill>
          </a:ln>
          <a:effectLst/>
        </p:spPr>
      </p:pic>
    </p:spTree>
    <p:extLst>
      <p:ext uri="{BB962C8B-B14F-4D97-AF65-F5344CB8AC3E}">
        <p14:creationId xmlns:p14="http://schemas.microsoft.com/office/powerpoint/2010/main" val="3370672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2" name="Freeform 7">
            <a:extLst>
              <a:ext uri="{FF2B5EF4-FFF2-40B4-BE49-F238E27FC236}">
                <a16:creationId xmlns:a16="http://schemas.microsoft.com/office/drawing/2014/main" xmlns="" id="{0A01F2A2-AEDD-47DC-AFB5-B97CEB9A5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pPr>
              <a:lnSpc>
                <a:spcPct val="90000"/>
              </a:lnSpc>
            </a:pPr>
            <a:r>
              <a:rPr lang="en-IN" sz="3300" b="1"/>
              <a:t>C. Disputed Amount/ Payment Details</a:t>
            </a:r>
            <a:br>
              <a:rPr lang="en-IN" sz="3300" b="1"/>
            </a:br>
            <a:endParaRPr lang="en-IN" sz="3300"/>
          </a:p>
        </p:txBody>
      </p:sp>
      <p:sp>
        <p:nvSpPr>
          <p:cNvPr id="23" name="Rectangle 22">
            <a:extLst>
              <a:ext uri="{FF2B5EF4-FFF2-40B4-BE49-F238E27FC236}">
                <a16:creationId xmlns:a16="http://schemas.microsoft.com/office/drawing/2014/main" xmlns="" id="{DB5AF5F3-AD0A-4EFA-854A-47C780F262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xmlns="" id="{1E3D6D6C-E192-4135-B1DB-17C71EEBC9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648931" y="2548281"/>
            <a:ext cx="5122606" cy="3658689"/>
          </a:xfrm>
        </p:spPr>
        <p:txBody>
          <a:bodyPr vert="horz" lIns="91440" tIns="45720" rIns="91440" bIns="45720" rtlCol="0" anchor="t">
            <a:normAutofit/>
          </a:bodyPr>
          <a:lstStyle/>
          <a:p>
            <a:r>
              <a:rPr lang="en-IN">
                <a:solidFill>
                  <a:schemeClr val="bg2"/>
                </a:solidFill>
              </a:rPr>
              <a:t>24. Click the </a:t>
            </a:r>
            <a:r>
              <a:rPr lang="en-IN" b="1">
                <a:solidFill>
                  <a:schemeClr val="bg2"/>
                </a:solidFill>
              </a:rPr>
              <a:t>DISPUTED AMOUNT/PAYMENT DETAILS</a:t>
            </a:r>
            <a:r>
              <a:rPr lang="en-IN">
                <a:solidFill>
                  <a:schemeClr val="bg2"/>
                </a:solidFill>
              </a:rPr>
              <a:t> button to enter disputed amount and payment details.</a:t>
            </a:r>
          </a:p>
          <a:p>
            <a:endParaRPr lang="en-IN">
              <a:solidFill>
                <a:schemeClr val="bg1"/>
              </a:solidFill>
            </a:endParaRPr>
          </a:p>
        </p:txBody>
      </p:sp>
      <p:pic>
        <p:nvPicPr>
          <p:cNvPr id="4" name="Picture 3" descr="https://tutorial.gst.gov.in/userguide/appeal/assets/images/appeal_79.gif"/>
          <p:cNvPicPr/>
          <p:nvPr/>
        </p:nvPicPr>
        <p:blipFill>
          <a:blip r:embed="rId3">
            <a:extLst>
              <a:ext uri="{28A0092B-C50C-407E-A947-70E740481C1C}">
                <a14:useLocalDpi xmlns:a14="http://schemas.microsoft.com/office/drawing/2010/main" val="0"/>
              </a:ext>
            </a:extLst>
          </a:blip>
          <a:stretch>
            <a:fillRect/>
          </a:stretch>
        </p:blipFill>
        <p:spPr bwMode="auto">
          <a:xfrm>
            <a:off x="3590256" y="3930119"/>
            <a:ext cx="8312721" cy="2580492"/>
          </a:xfrm>
          <a:prstGeom prst="rect">
            <a:avLst/>
          </a:prstGeom>
          <a:noFill/>
          <a:ln>
            <a:solidFill>
              <a:schemeClr val="bg1"/>
            </a:solidFill>
          </a:ln>
          <a:effectLst/>
        </p:spPr>
      </p:pic>
    </p:spTree>
    <p:extLst>
      <p:ext uri="{BB962C8B-B14F-4D97-AF65-F5344CB8AC3E}">
        <p14:creationId xmlns:p14="http://schemas.microsoft.com/office/powerpoint/2010/main" val="2940841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9" name="Picture 68">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0" name="Oval 69">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1" name="Picture 70">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2" name="Picture 71">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73" name="Rectangle 72">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52211" y="2528368"/>
            <a:ext cx="3894802" cy="4329632"/>
          </a:xfrm>
        </p:spPr>
        <p:txBody>
          <a:bodyPr vert="horz" lIns="91440" tIns="45720" rIns="91440" bIns="45720" rtlCol="0" anchor="b">
            <a:noAutofit/>
          </a:bodyPr>
          <a:lstStyle/>
          <a:p>
            <a:pPr>
              <a:lnSpc>
                <a:spcPct val="90000"/>
              </a:lnSpc>
            </a:pPr>
            <a:r>
              <a:rPr lang="en-US" sz="2800" dirty="0">
                <a:latin typeface="72 condensed"/>
              </a:rPr>
              <a:t>25. The Disputed Amount/ Payment Details page is displayed.</a:t>
            </a:r>
            <a:br>
              <a:rPr lang="en-US" sz="2800" dirty="0">
                <a:latin typeface="72 condensed"/>
              </a:rPr>
            </a:br>
            <a:r>
              <a:rPr lang="en-US" sz="2800" dirty="0">
                <a:latin typeface="72 condensed"/>
              </a:rPr>
              <a:t/>
            </a:r>
            <a:br>
              <a:rPr lang="en-US" sz="2800" dirty="0">
                <a:latin typeface="72 condensed"/>
              </a:rPr>
            </a:br>
            <a:r>
              <a:rPr lang="en-US" sz="2800" dirty="0">
                <a:latin typeface="72 condensed"/>
              </a:rPr>
              <a:t>Note: If you have selected the option </a:t>
            </a:r>
            <a:r>
              <a:rPr lang="en-US" sz="2800" dirty="0">
                <a:solidFill>
                  <a:srgbClr val="FFFF00"/>
                </a:solidFill>
                <a:latin typeface="72 condensed"/>
              </a:rPr>
              <a:t>Yes</a:t>
            </a:r>
            <a:r>
              <a:rPr lang="en-US" sz="2800" dirty="0">
                <a:latin typeface="72 condensed"/>
              </a:rPr>
              <a:t> for order pertaining to </a:t>
            </a:r>
            <a:r>
              <a:rPr lang="en-US" sz="2800" dirty="0">
                <a:solidFill>
                  <a:srgbClr val="FFFF00"/>
                </a:solidFill>
                <a:latin typeface="72 condensed"/>
              </a:rPr>
              <a:t>Multiple Financial Years </a:t>
            </a:r>
            <a:r>
              <a:rPr lang="en-US" sz="2800" dirty="0">
                <a:latin typeface="72 condensed"/>
              </a:rPr>
              <a:t>then, the Disputed Amount/Payment page for Multiple Financial years will be </a:t>
            </a:r>
            <a:r>
              <a:rPr lang="en-US" sz="2800" dirty="0">
                <a:solidFill>
                  <a:srgbClr val="FFFF00"/>
                </a:solidFill>
                <a:latin typeface="72 condensed"/>
              </a:rPr>
              <a:t>displayed in separate tabs for each Financial Year.</a:t>
            </a:r>
            <a:br>
              <a:rPr lang="en-US" sz="2800" dirty="0">
                <a:solidFill>
                  <a:srgbClr val="FFFF00"/>
                </a:solidFill>
                <a:latin typeface="72 condensed"/>
              </a:rPr>
            </a:br>
            <a:endParaRPr lang="en-US" sz="2800" dirty="0">
              <a:solidFill>
                <a:srgbClr val="FFFF00"/>
              </a:solidFill>
              <a:latin typeface="72 condensed"/>
            </a:endParaRPr>
          </a:p>
        </p:txBody>
      </p:sp>
      <p:pic>
        <p:nvPicPr>
          <p:cNvPr id="4" name="Picture 3" descr="https://tutorial.gst.gov.in/userguide/appeal/assets/images/CR%2020206_Appeal_Manual_Filing%20an%20Appeal_Image5.jpg">
            <a:extLst>
              <a:ext uri="{FF2B5EF4-FFF2-40B4-BE49-F238E27FC236}">
                <a16:creationId xmlns:a16="http://schemas.microsoft.com/office/drawing/2014/main" xmlns="" id="{2189B48D-7C73-E082-98C2-9CA84599C5EF}"/>
              </a:ext>
            </a:extLst>
          </p:cNvPr>
          <p:cNvPicPr>
            <a:picLocks noChangeAspect="1"/>
          </p:cNvPicPr>
          <p:nvPr/>
        </p:nvPicPr>
        <p:blipFill rotWithShape="1">
          <a:blip r:embed="rId7"/>
          <a:srcRect r="-1" b="25783"/>
          <a:stretch/>
        </p:blipFill>
        <p:spPr>
          <a:xfrm>
            <a:off x="-1" y="10"/>
            <a:ext cx="7554140" cy="6857990"/>
          </a:xfrm>
          <a:prstGeom prst="rect">
            <a:avLst/>
          </a:prstGeom>
        </p:spPr>
      </p:pic>
    </p:spTree>
    <p:extLst>
      <p:ext uri="{BB962C8B-B14F-4D97-AF65-F5344CB8AC3E}">
        <p14:creationId xmlns:p14="http://schemas.microsoft.com/office/powerpoint/2010/main" val="1688707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descr="Antique cash register keys">
            <a:extLst>
              <a:ext uri="{FF2B5EF4-FFF2-40B4-BE49-F238E27FC236}">
                <a16:creationId xmlns:a16="http://schemas.microsoft.com/office/drawing/2014/main" xmlns="" id="{62CCD28A-64AB-C4BB-2F11-5583270D9EBC}"/>
              </a:ext>
            </a:extLst>
          </p:cNvPr>
          <p:cNvPicPr>
            <a:picLocks noChangeAspect="1"/>
          </p:cNvPicPr>
          <p:nvPr/>
        </p:nvPicPr>
        <p:blipFill rotWithShape="1">
          <a:blip r:embed="rId3"/>
          <a:srcRect l="28969" r="31668" b="-5"/>
          <a:stretch/>
        </p:blipFill>
        <p:spPr>
          <a:xfrm>
            <a:off x="8135860" y="10"/>
            <a:ext cx="4058949" cy="6857990"/>
          </a:xfrm>
          <a:prstGeom prst="rect">
            <a:avLst/>
          </a:prstGeom>
        </p:spPr>
      </p:pic>
      <p:sp>
        <p:nvSpPr>
          <p:cNvPr id="13" name="Rectangle 12">
            <a:extLst>
              <a:ext uri="{FF2B5EF4-FFF2-40B4-BE49-F238E27FC236}">
                <a16:creationId xmlns:a16="http://schemas.microsoft.com/office/drawing/2014/main" xmlns="" id="{14701A01-E306-48FB-A661-2335BB38BA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385198" y="460272"/>
            <a:ext cx="7647758" cy="5937455"/>
          </a:xfrm>
        </p:spPr>
        <p:txBody>
          <a:bodyPr vert="horz" lIns="91440" tIns="45720" rIns="91440" bIns="45720" rtlCol="0" anchor="t">
            <a:noAutofit/>
          </a:bodyPr>
          <a:lstStyle/>
          <a:p>
            <a:pPr>
              <a:lnSpc>
                <a:spcPct val="90000"/>
              </a:lnSpc>
            </a:pPr>
            <a:r>
              <a:rPr lang="en-IN" sz="2800" dirty="0">
                <a:latin typeface="72 condensed"/>
              </a:rPr>
              <a:t>26 (a). In the </a:t>
            </a:r>
            <a:r>
              <a:rPr lang="en-IN" sz="2800" b="1" dirty="0">
                <a:latin typeface="72 condensed"/>
              </a:rPr>
              <a:t>Amount under Dispute</a:t>
            </a:r>
            <a:r>
              <a:rPr lang="en-IN" sz="2800" dirty="0">
                <a:latin typeface="72 condensed"/>
              </a:rPr>
              <a:t> section, enter the amount which is under dispute. Amount under Dispute cannot be more than Amount of Demand Created.</a:t>
            </a:r>
          </a:p>
          <a:p>
            <a:pPr>
              <a:lnSpc>
                <a:spcPct val="90000"/>
              </a:lnSpc>
            </a:pPr>
            <a:r>
              <a:rPr lang="en-IN" sz="2800" b="1" dirty="0">
                <a:latin typeface="72 condensed"/>
              </a:rPr>
              <a:t>Note 1: </a:t>
            </a:r>
            <a:r>
              <a:rPr lang="en-IN" sz="2800" dirty="0">
                <a:latin typeface="72 condensed"/>
              </a:rPr>
              <a:t/>
            </a:r>
            <a:br>
              <a:rPr lang="en-IN" sz="2800" dirty="0">
                <a:latin typeface="72 condensed"/>
              </a:rPr>
            </a:br>
            <a:r>
              <a:rPr lang="en-IN" sz="2800" dirty="0">
                <a:latin typeface="72 condensed"/>
              </a:rPr>
              <a:t>• Overall tax period will be auto-populated from Original order and cannot be changed while filing Appeal.</a:t>
            </a:r>
          </a:p>
          <a:p>
            <a:pPr>
              <a:lnSpc>
                <a:spcPct val="90000"/>
              </a:lnSpc>
            </a:pPr>
            <a:r>
              <a:rPr lang="en-IN" sz="2800" dirty="0">
                <a:latin typeface="72 condensed"/>
              </a:rPr>
              <a:t>• For multiple Financial Years, you have to select each year and then enter the amount which is under dispute.</a:t>
            </a:r>
          </a:p>
          <a:p>
            <a:pPr>
              <a:lnSpc>
                <a:spcPct val="90000"/>
              </a:lnSpc>
            </a:pPr>
            <a:r>
              <a:rPr lang="en-IN" sz="2800" dirty="0">
                <a:latin typeface="72 condensed"/>
              </a:rPr>
              <a:t>• Pre-deposit amount is calculated for total amount and will be auto-populated for all Financial Years, based on the disputed amount entered</a:t>
            </a:r>
          </a:p>
        </p:txBody>
      </p:sp>
    </p:spTree>
    <p:extLst>
      <p:ext uri="{BB962C8B-B14F-4D97-AF65-F5344CB8AC3E}">
        <p14:creationId xmlns:p14="http://schemas.microsoft.com/office/powerpoint/2010/main" val="1719847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477" y="629266"/>
            <a:ext cx="4608964" cy="1622321"/>
          </a:xfrm>
        </p:spPr>
        <p:txBody>
          <a:bodyPr vert="horz" lIns="91440" tIns="45720" rIns="91440" bIns="45720" rtlCol="0" anchor="t">
            <a:noAutofit/>
          </a:bodyPr>
          <a:lstStyle/>
          <a:p>
            <a:pPr>
              <a:lnSpc>
                <a:spcPct val="90000"/>
              </a:lnSpc>
            </a:pPr>
            <a:r>
              <a:rPr lang="en-IN" sz="2800" b="1" dirty="0">
                <a:latin typeface="72 condensed"/>
              </a:rPr>
              <a:t>Note 2: </a:t>
            </a:r>
            <a:r>
              <a:rPr lang="en-IN" sz="2800" dirty="0">
                <a:latin typeface="72 condensed"/>
              </a:rPr>
              <a:t/>
            </a:r>
            <a:br>
              <a:rPr lang="en-IN" sz="2800" dirty="0">
                <a:latin typeface="72 condensed"/>
              </a:rPr>
            </a:br>
            <a:r>
              <a:rPr lang="en-IN" sz="2800" dirty="0">
                <a:latin typeface="72 condensed"/>
              </a:rPr>
              <a:t>•    If you have not disputed any component of the demand in any Financial Year, then default value Zero will be mentioned in that Financial Year. </a:t>
            </a:r>
            <a:br>
              <a:rPr lang="en-IN" sz="2800" dirty="0">
                <a:latin typeface="72 condensed"/>
              </a:rPr>
            </a:br>
            <a:r>
              <a:rPr lang="en-IN" sz="2800" dirty="0">
                <a:latin typeface="72 condensed"/>
              </a:rPr>
              <a:t/>
            </a:r>
            <a:br>
              <a:rPr lang="en-IN" sz="2800" dirty="0">
                <a:latin typeface="72 condensed"/>
              </a:rPr>
            </a:br>
            <a:r>
              <a:rPr lang="en-IN" sz="2800" dirty="0">
                <a:latin typeface="72 condensed"/>
              </a:rPr>
              <a:t>•    If a demand is not entered in a Financial Year or if the number of years disputed in application is less than the number of years in the original order, then a Warning message will be displayed.</a:t>
            </a:r>
            <a:br>
              <a:rPr lang="en-IN" sz="2800" dirty="0">
                <a:latin typeface="72 condensed"/>
              </a:rPr>
            </a:br>
            <a:endParaRPr lang="en-IN" sz="2800" dirty="0">
              <a:latin typeface="72 condensed"/>
            </a:endParaRPr>
          </a:p>
        </p:txBody>
      </p:sp>
      <p:sp>
        <p:nvSpPr>
          <p:cNvPr id="7" name="Freeform 31">
            <a:extLst>
              <a:ext uri="{FF2B5EF4-FFF2-40B4-BE49-F238E27FC236}">
                <a16:creationId xmlns:a16="http://schemas.microsoft.com/office/drawing/2014/main" xmlns="" id="{D6CEF2A9-EF08-4FB3-AFFB-C5F77AB6E0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Rectangle 12">
            <a:extLst>
              <a:ext uri="{FF2B5EF4-FFF2-40B4-BE49-F238E27FC236}">
                <a16:creationId xmlns:a16="http://schemas.microsoft.com/office/drawing/2014/main" xmlns="" id="{4109C3C2-C0A8-4559-8462-8007573DF4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xmlns="" id="{4C535542-B72A-4DE0-BE5A-5EA00508C7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Content Placeholder 3" descr="https://tutorial.gst.gov.in/userguide/appeal/assets/images/CR%2020206_Appeal_Manual_Filing%20an%20Appeal_Image7.jpg"/>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303238" y="1446796"/>
            <a:ext cx="6858869" cy="3648104"/>
          </a:xfrm>
          <a:prstGeom prst="rect">
            <a:avLst/>
          </a:prstGeom>
          <a:noFill/>
          <a:effectLst/>
        </p:spPr>
      </p:pic>
      <p:sp>
        <p:nvSpPr>
          <p:cNvPr id="17" name="Rectangle 16">
            <a:extLst>
              <a:ext uri="{FF2B5EF4-FFF2-40B4-BE49-F238E27FC236}">
                <a16:creationId xmlns:a16="http://schemas.microsoft.com/office/drawing/2014/main" xmlns="" id="{11DF0705-615B-4CF3-A16F-8C14680D8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77318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53961" y="1600200"/>
            <a:ext cx="3683051" cy="4329632"/>
          </a:xfrm>
        </p:spPr>
        <p:txBody>
          <a:bodyPr vert="horz" lIns="91440" tIns="45720" rIns="91440" bIns="45720" rtlCol="0" anchor="b">
            <a:noAutofit/>
          </a:bodyPr>
          <a:lstStyle/>
          <a:p>
            <a:pPr>
              <a:lnSpc>
                <a:spcPct val="90000"/>
              </a:lnSpc>
            </a:pPr>
            <a:r>
              <a:rPr lang="en-US" sz="2800" dirty="0">
                <a:latin typeface="72 condensed"/>
              </a:rPr>
              <a:t/>
            </a:r>
            <a:br>
              <a:rPr lang="en-US" sz="2800" dirty="0">
                <a:latin typeface="72 condensed"/>
              </a:rPr>
            </a:br>
            <a:r>
              <a:rPr lang="en-US" sz="2800" dirty="0">
                <a:latin typeface="72 condensed"/>
              </a:rPr>
              <a:t/>
            </a:r>
            <a:br>
              <a:rPr lang="en-US" sz="2800" dirty="0">
                <a:latin typeface="72 condensed"/>
              </a:rPr>
            </a:br>
            <a:r>
              <a:rPr lang="en-US" sz="2800" dirty="0">
                <a:latin typeface="72 condensed"/>
              </a:rPr>
              <a:t/>
            </a:r>
            <a:br>
              <a:rPr lang="en-US" sz="2800" dirty="0">
                <a:latin typeface="72 condensed"/>
              </a:rPr>
            </a:br>
            <a:r>
              <a:rPr lang="en-US" sz="2800" dirty="0">
                <a:latin typeface="72 condensed"/>
              </a:rPr>
              <a:t/>
            </a:r>
            <a:br>
              <a:rPr lang="en-US" sz="2800" dirty="0">
                <a:latin typeface="72 condensed"/>
              </a:rPr>
            </a:br>
            <a:r>
              <a:rPr lang="en-US" sz="2800" dirty="0">
                <a:latin typeface="72 condensed"/>
              </a:rPr>
              <a:t>Note 3: If you have selected IGST, then fill the Admitted amount/Disputed amount for respective Place of Supply. </a:t>
            </a:r>
            <a:br>
              <a:rPr lang="en-US" sz="2800" dirty="0">
                <a:latin typeface="72 condensed"/>
              </a:rPr>
            </a:br>
            <a:r>
              <a:rPr lang="en-US" sz="2800" dirty="0">
                <a:latin typeface="72 condensed"/>
              </a:rPr>
              <a:t/>
            </a:r>
            <a:br>
              <a:rPr lang="en-US" sz="2800" dirty="0">
                <a:latin typeface="72 condensed"/>
              </a:rPr>
            </a:br>
            <a:r>
              <a:rPr lang="en-US" sz="2800" dirty="0">
                <a:solidFill>
                  <a:srgbClr val="FFFF00"/>
                </a:solidFill>
                <a:latin typeface="72 condensed"/>
              </a:rPr>
              <a:t>Click the DONE </a:t>
            </a:r>
            <a:r>
              <a:rPr lang="en-US" sz="2800" dirty="0">
                <a:latin typeface="72 condensed"/>
              </a:rPr>
              <a:t>button.</a:t>
            </a:r>
            <a:br>
              <a:rPr lang="en-US" sz="2800" dirty="0">
                <a:latin typeface="72 condensed"/>
              </a:rPr>
            </a:br>
            <a:r>
              <a:rPr lang="en-US" sz="2800" dirty="0">
                <a:latin typeface="72 condensed"/>
              </a:rPr>
              <a:t/>
            </a:r>
            <a:br>
              <a:rPr lang="en-US" sz="2800" dirty="0">
                <a:latin typeface="72 condensed"/>
              </a:rPr>
            </a:br>
            <a:r>
              <a:rPr lang="en-US" sz="2800" dirty="0">
                <a:solidFill>
                  <a:srgbClr val="FFFF00"/>
                </a:solidFill>
                <a:latin typeface="72 condensed"/>
              </a:rPr>
              <a:t>Click the ADD </a:t>
            </a:r>
            <a:r>
              <a:rPr lang="en-US" sz="2800" dirty="0">
                <a:latin typeface="72 condensed"/>
              </a:rPr>
              <a:t>button to enter IGST amount corresponding to the respective Place of Supply. </a:t>
            </a:r>
          </a:p>
        </p:txBody>
      </p:sp>
      <p:pic>
        <p:nvPicPr>
          <p:cNvPr id="4" name="Content Placeholder 3" descr="https://tutorial.gst.gov.in/userguide/appeal/assets/images/CR%2020206_Appeal_Manual_Filing%20an%20Appeal_Image8_new.jpg"/>
          <p:cNvPicPr>
            <a:picLocks/>
          </p:cNvPicPr>
          <p:nvPr/>
        </p:nvPicPr>
        <p:blipFill rotWithShape="1">
          <a:blip r:embed="rId7">
            <a:extLst>
              <a:ext uri="{28A0092B-C50C-407E-A947-70E740481C1C}">
                <a14:useLocalDpi xmlns:a14="http://schemas.microsoft.com/office/drawing/2010/main" val="0"/>
              </a:ext>
            </a:extLst>
          </a:blip>
          <a:srcRect r="7436" b="2"/>
          <a:stretch/>
        </p:blipFill>
        <p:spPr bwMode="auto">
          <a:xfrm>
            <a:off x="4634682" y="10"/>
            <a:ext cx="7557319" cy="6886745"/>
          </a:xfrm>
          <a:prstGeom prst="rect">
            <a:avLst/>
          </a:prstGeom>
          <a:noFill/>
        </p:spPr>
      </p:pic>
      <p:sp>
        <p:nvSpPr>
          <p:cNvPr id="21" name="Rectangle 20">
            <a:extLst>
              <a:ext uri="{FF2B5EF4-FFF2-40B4-BE49-F238E27FC236}">
                <a16:creationId xmlns:a16="http://schemas.microsoft.com/office/drawing/2014/main" xmlns="" id="{BFEFF673-A9DE-416D-A04E-1D5090454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17785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701" y="1481518"/>
            <a:ext cx="3006931" cy="4172030"/>
          </a:xfrm>
        </p:spPr>
        <p:txBody>
          <a:bodyPr vert="horz" lIns="91440" tIns="45720" rIns="91440" bIns="45720" rtlCol="0" anchor="t">
            <a:noAutofit/>
          </a:bodyPr>
          <a:lstStyle/>
          <a:p>
            <a:pPr>
              <a:lnSpc>
                <a:spcPct val="90000"/>
              </a:lnSpc>
            </a:pPr>
            <a:r>
              <a:rPr lang="en-IN" sz="3200" dirty="0">
                <a:latin typeface="72 condensed"/>
              </a:rPr>
              <a:t>26 (b). Use the scroll bar to </a:t>
            </a:r>
            <a:r>
              <a:rPr lang="en-IN" sz="3200" dirty="0">
                <a:solidFill>
                  <a:srgbClr val="FFFF00"/>
                </a:solidFill>
                <a:latin typeface="72 condensed"/>
              </a:rPr>
              <a:t>view the Total Amount under dispute</a:t>
            </a:r>
            <a:r>
              <a:rPr lang="en-IN" sz="3200" dirty="0">
                <a:latin typeface="72 condensed"/>
              </a:rPr>
              <a:t>.</a:t>
            </a:r>
            <a:br>
              <a:rPr lang="en-IN" sz="3200" dirty="0">
                <a:latin typeface="72 condensed"/>
              </a:rPr>
            </a:br>
            <a:endParaRPr lang="en-IN" sz="3200" dirty="0">
              <a:latin typeface="72 condensed"/>
            </a:endParaRPr>
          </a:p>
        </p:txBody>
      </p:sp>
      <p:pic>
        <p:nvPicPr>
          <p:cNvPr id="4" name="Content Placeholder 3" descr="https://tutorial.gst.gov.in/userguide/appeal/assets/images/appeal_140.png"/>
          <p:cNvPicPr>
            <a:picLocks/>
          </p:cNvPicPr>
          <p:nvPr/>
        </p:nvPicPr>
        <p:blipFill rotWithShape="1">
          <a:blip r:embed="rId3" cstate="print">
            <a:extLst>
              <a:ext uri="{28A0092B-C50C-407E-A947-70E740481C1C}">
                <a14:useLocalDpi xmlns:a14="http://schemas.microsoft.com/office/drawing/2010/main" val="0"/>
              </a:ext>
            </a:extLst>
          </a:blip>
          <a:srcRect l="8175" r="8330" b="44663"/>
          <a:stretch/>
        </p:blipFill>
        <p:spPr bwMode="auto">
          <a:xfrm>
            <a:off x="3987698" y="10"/>
            <a:ext cx="8195796" cy="7663310"/>
          </a:xfrm>
          <a:prstGeom prst="rect">
            <a:avLst/>
          </a:prstGeom>
          <a:noFill/>
        </p:spPr>
      </p:pic>
      <p:sp>
        <p:nvSpPr>
          <p:cNvPr id="11" name="Rectangle 10">
            <a:extLst>
              <a:ext uri="{FF2B5EF4-FFF2-40B4-BE49-F238E27FC236}">
                <a16:creationId xmlns:a16="http://schemas.microsoft.com/office/drawing/2014/main" xmlns="" id="{A26E2FAE-FA60-497B-B2CB-7702C6FF3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06547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669" y="1721945"/>
            <a:ext cx="3330328" cy="549307"/>
          </a:xfrm>
        </p:spPr>
        <p:txBody>
          <a:bodyPr>
            <a:noAutofit/>
          </a:bodyPr>
          <a:lstStyle/>
          <a:p>
            <a:pPr>
              <a:lnSpc>
                <a:spcPct val="90000"/>
              </a:lnSpc>
            </a:pPr>
            <a:r>
              <a:rPr lang="en-IN" sz="3200" dirty="0">
                <a:latin typeface="72 condensed"/>
              </a:rPr>
              <a:t>27 (a). Amount of Demand </a:t>
            </a:r>
            <a:r>
              <a:rPr lang="en-IN" sz="3200" dirty="0">
                <a:solidFill>
                  <a:srgbClr val="FFFF00"/>
                </a:solidFill>
                <a:latin typeface="72 condensed"/>
              </a:rPr>
              <a:t>created and admitted </a:t>
            </a:r>
            <a:r>
              <a:rPr lang="en-IN" sz="3200" dirty="0">
                <a:latin typeface="72 condensed"/>
              </a:rPr>
              <a:t>is displayed in this section</a:t>
            </a:r>
          </a:p>
        </p:txBody>
      </p:sp>
      <p:pic>
        <p:nvPicPr>
          <p:cNvPr id="4" name="Content Placeholder 3" descr="https://tutorial.gst.gov.in/userguide/appeal/assets/images/appeal_139.png"/>
          <p:cNvPicPr>
            <a:picLocks/>
          </p:cNvPicPr>
          <p:nvPr/>
        </p:nvPicPr>
        <p:blipFill rotWithShape="1">
          <a:blip r:embed="rId3" cstate="print">
            <a:extLst>
              <a:ext uri="{28A0092B-C50C-407E-A947-70E740481C1C}">
                <a14:useLocalDpi xmlns:a14="http://schemas.microsoft.com/office/drawing/2010/main" val="0"/>
              </a:ext>
            </a:extLst>
          </a:blip>
          <a:srcRect b="44665"/>
          <a:stretch/>
        </p:blipFill>
        <p:spPr bwMode="auto">
          <a:xfrm>
            <a:off x="4634680" y="10"/>
            <a:ext cx="7560130" cy="6857990"/>
          </a:xfrm>
          <a:prstGeom prst="rect">
            <a:avLst/>
          </a:prstGeom>
          <a:noFill/>
        </p:spPr>
      </p:pic>
      <p:sp>
        <p:nvSpPr>
          <p:cNvPr id="11" name="Rectangle 10">
            <a:extLst>
              <a:ext uri="{FF2B5EF4-FFF2-40B4-BE49-F238E27FC236}">
                <a16:creationId xmlns:a16="http://schemas.microsoft.com/office/drawing/2014/main" xmlns="" id="{A26E2FAE-FA60-497B-B2CB-7702C6FF3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10453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2900" b="1" dirty="0"/>
              <a:t>27 (b). Use the scroll bar to view the </a:t>
            </a:r>
            <a:r>
              <a:rPr lang="en-US" sz="2900" b="1" dirty="0">
                <a:solidFill>
                  <a:srgbClr val="FFFF00"/>
                </a:solidFill>
              </a:rPr>
              <a:t>Total Amount </a:t>
            </a:r>
            <a:r>
              <a:rPr lang="en-US" sz="2900" b="1" dirty="0"/>
              <a:t>of Demand created and admitted.</a:t>
            </a:r>
            <a:br>
              <a:rPr lang="en-US" sz="2900" b="1" dirty="0"/>
            </a:br>
            <a:endParaRPr lang="en-US" sz="2900" b="1" dirty="0"/>
          </a:p>
        </p:txBody>
      </p:sp>
      <p:pic>
        <p:nvPicPr>
          <p:cNvPr id="4" name="Content Placeholder 3" descr="https://tutorial.gst.gov.in/userguide/appeal/assets/images/appeal_141.png"/>
          <p:cNvPicPr>
            <a:picLocks noGrp="1"/>
          </p:cNvPicPr>
          <p:nvPr>
            <p:ph idx="1"/>
          </p:nvPr>
        </p:nvPicPr>
        <p:blipFill rotWithShape="1">
          <a:blip r:embed="rId7" cstate="print">
            <a:extLst>
              <a:ext uri="{28A0092B-C50C-407E-A947-70E740481C1C}">
                <a14:useLocalDpi xmlns:a14="http://schemas.microsoft.com/office/drawing/2010/main" val="0"/>
              </a:ext>
            </a:extLst>
          </a:blip>
          <a:srcRect l="6826" r="8250" b="44615"/>
          <a:stretch/>
        </p:blipFill>
        <p:spPr bwMode="auto">
          <a:xfrm>
            <a:off x="4764078" y="10"/>
            <a:ext cx="7432873" cy="7235687"/>
          </a:xfrm>
          <a:prstGeom prst="rect">
            <a:avLst/>
          </a:prstGeom>
          <a:noFill/>
        </p:spPr>
      </p:pic>
      <p:sp>
        <p:nvSpPr>
          <p:cNvPr id="21" name="Rectangle 20">
            <a:extLst>
              <a:ext uri="{FF2B5EF4-FFF2-40B4-BE49-F238E27FC236}">
                <a16:creationId xmlns:a16="http://schemas.microsoft.com/office/drawing/2014/main" xmlns="" id="{BFEFF673-A9DE-416D-A04E-1D5090454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0366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21822" y="1645920"/>
            <a:ext cx="4543670" cy="4413312"/>
          </a:xfrm>
        </p:spPr>
        <p:txBody>
          <a:bodyPr>
            <a:normAutofit/>
          </a:bodyPr>
          <a:lstStyle/>
          <a:p>
            <a:r>
              <a:rPr lang="en-IN" b="1">
                <a:solidFill>
                  <a:srgbClr val="FFFFFF"/>
                </a:solidFill>
              </a:rPr>
              <a:t>D. Pre-deposit % of disputed tax</a:t>
            </a:r>
            <a:r>
              <a:rPr lang="en-IN" b="1"/>
              <a:t/>
            </a:r>
            <a:br>
              <a:rPr lang="en-IN" b="1"/>
            </a:br>
            <a:endParaRPr lang="en-IN">
              <a:solidFill>
                <a:srgbClr val="FFFFFF"/>
              </a:solidFill>
            </a:endParaRPr>
          </a:p>
        </p:txBody>
      </p:sp>
      <p:sp>
        <p:nvSpPr>
          <p:cNvPr id="3" name="Content Placeholder 2"/>
          <p:cNvSpPr>
            <a:spLocks noGrp="1"/>
          </p:cNvSpPr>
          <p:nvPr>
            <p:ph idx="1"/>
          </p:nvPr>
        </p:nvSpPr>
        <p:spPr>
          <a:xfrm>
            <a:off x="5204109" y="294448"/>
            <a:ext cx="6580861" cy="5577878"/>
          </a:xfrm>
        </p:spPr>
        <p:txBody>
          <a:bodyPr vert="horz" lIns="91440" tIns="45720" rIns="91440" bIns="45720" rtlCol="0" anchor="t">
            <a:noAutofit/>
          </a:bodyPr>
          <a:lstStyle/>
          <a:p>
            <a:pPr>
              <a:lnSpc>
                <a:spcPct val="90000"/>
              </a:lnSpc>
            </a:pPr>
            <a:r>
              <a:rPr lang="en-IN" sz="2200" b="1" dirty="0">
                <a:latin typeface="72 condensed"/>
              </a:rPr>
              <a:t>Note</a:t>
            </a:r>
            <a:r>
              <a:rPr lang="en-IN" sz="2200" dirty="0">
                <a:latin typeface="72 condensed"/>
              </a:rPr>
              <a:t>:</a:t>
            </a:r>
          </a:p>
          <a:p>
            <a:pPr>
              <a:lnSpc>
                <a:spcPct val="90000"/>
              </a:lnSpc>
            </a:pPr>
            <a:endParaRPr lang="en-IN" sz="2200" dirty="0">
              <a:latin typeface="72 condensed"/>
            </a:endParaRPr>
          </a:p>
          <a:p>
            <a:pPr>
              <a:lnSpc>
                <a:spcPct val="90000"/>
              </a:lnSpc>
            </a:pPr>
            <a:r>
              <a:rPr lang="en-IN" sz="2200" dirty="0">
                <a:latin typeface="72 condensed"/>
              </a:rPr>
              <a:t>1. Pre-deposit % of disputed tax field will have 10% as default value. Minimum of 10% of the disputed amount needs to be paid as pre-deposit before filing an appeal. Lower percentage can be given here, if the same has been approved by the competent authorities.</a:t>
            </a:r>
          </a:p>
          <a:p>
            <a:pPr>
              <a:lnSpc>
                <a:spcPct val="90000"/>
              </a:lnSpc>
            </a:pPr>
            <a:r>
              <a:rPr lang="en-IN" sz="2200" dirty="0">
                <a:latin typeface="72 condensed"/>
              </a:rPr>
              <a:t>Based on the percentage entered details of payment required, details of payment of admitted amount and pre-deposit and details of amount payable towards admitted amount and pre-deposit sections are auto-populated.</a:t>
            </a:r>
          </a:p>
          <a:p>
            <a:pPr>
              <a:lnSpc>
                <a:spcPct val="90000"/>
              </a:lnSpc>
            </a:pPr>
            <a:r>
              <a:rPr lang="en-IN" sz="2200" dirty="0">
                <a:latin typeface="72 condensed"/>
              </a:rPr>
              <a:t>2. When the taxpayer is submitting an Appeal against MOV 09 / rectified MOV 09 and has already paid minimum of 25% of penalty amount mentioned in original order, he/she need not pay the pre-deposit 25% additionally on such penalty component while filing appeal.</a:t>
            </a:r>
          </a:p>
        </p:txBody>
      </p:sp>
    </p:spTree>
    <p:extLst>
      <p:ext uri="{BB962C8B-B14F-4D97-AF65-F5344CB8AC3E}">
        <p14:creationId xmlns:p14="http://schemas.microsoft.com/office/powerpoint/2010/main" val="174268963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5397"/>
          <a:stretch/>
        </p:blipFill>
        <p:spPr>
          <a:xfrm>
            <a:off x="145143" y="0"/>
            <a:ext cx="9855200" cy="6819147"/>
          </a:xfrm>
          <a:prstGeom prst="rect">
            <a:avLst/>
          </a:prstGeom>
        </p:spPr>
      </p:pic>
      <p:sp>
        <p:nvSpPr>
          <p:cNvPr id="2" name="Title 1"/>
          <p:cNvSpPr>
            <a:spLocks noGrp="1"/>
          </p:cNvSpPr>
          <p:nvPr>
            <p:ph type="title"/>
          </p:nvPr>
        </p:nvSpPr>
        <p:spPr>
          <a:xfrm>
            <a:off x="2812143" y="5358039"/>
            <a:ext cx="7725227" cy="1325563"/>
          </a:xfrm>
        </p:spPr>
        <p:txBody>
          <a:bodyPr/>
          <a:lstStyle/>
          <a:p>
            <a:r>
              <a:rPr lang="en-US" sz="4800" b="1" dirty="0">
                <a:solidFill>
                  <a:srgbClr val="002060"/>
                </a:solidFill>
              </a:rPr>
              <a:t>FILING OF APPEALS</a:t>
            </a:r>
            <a:endParaRPr lang="en-IN" b="1" dirty="0">
              <a:solidFill>
                <a:srgbClr val="002060"/>
              </a:solidFill>
            </a:endParaRPr>
          </a:p>
        </p:txBody>
      </p:sp>
    </p:spTree>
    <p:extLst>
      <p:ext uri="{BB962C8B-B14F-4D97-AF65-F5344CB8AC3E}">
        <p14:creationId xmlns:p14="http://schemas.microsoft.com/office/powerpoint/2010/main" val="3947117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6989327" cy="1400530"/>
          </a:xfrm>
        </p:spPr>
        <p:txBody>
          <a:bodyPr/>
          <a:lstStyle/>
          <a:p>
            <a:r>
              <a:rPr lang="en-IN" b="1"/>
              <a:t>E. Utilize Cash/ ITC</a:t>
            </a:r>
            <a:endParaRPr lang="en-IN"/>
          </a:p>
        </p:txBody>
      </p:sp>
      <p:sp>
        <p:nvSpPr>
          <p:cNvPr id="3" name="Content Placeholder 2"/>
          <p:cNvSpPr>
            <a:spLocks noGrp="1"/>
          </p:cNvSpPr>
          <p:nvPr>
            <p:ph idx="1"/>
          </p:nvPr>
        </p:nvSpPr>
        <p:spPr>
          <a:xfrm>
            <a:off x="312557" y="1679106"/>
            <a:ext cx="5481598" cy="2829632"/>
          </a:xfrm>
        </p:spPr>
        <p:txBody>
          <a:bodyPr>
            <a:normAutofit/>
          </a:bodyPr>
          <a:lstStyle/>
          <a:p>
            <a:r>
              <a:rPr lang="en-IN"/>
              <a:t>30. Click the </a:t>
            </a:r>
            <a:r>
              <a:rPr lang="en-IN" b="1"/>
              <a:t>UTILIZE ITC/CASH</a:t>
            </a:r>
            <a:r>
              <a:rPr lang="en-IN"/>
              <a:t> button.</a:t>
            </a:r>
          </a:p>
          <a:p>
            <a:r>
              <a:rPr lang="en-IN" b="1"/>
              <a:t>Note:</a:t>
            </a:r>
            <a:r>
              <a:rPr lang="en-IN"/>
              <a:t> If sufficient amount necessary has already been remitted against the appeal application and amount payable is appearing 0, yet a taxpayer clicks on </a:t>
            </a:r>
            <a:r>
              <a:rPr lang="en-IN" b="1"/>
              <a:t>UTILIZE ITC/ CASH</a:t>
            </a:r>
            <a:r>
              <a:rPr lang="en-IN"/>
              <a:t> button, then following message will be displayed on the screen.</a:t>
            </a:r>
          </a:p>
          <a:p>
            <a:endParaRPr lang="en-IN"/>
          </a:p>
        </p:txBody>
      </p:sp>
      <p:pic>
        <p:nvPicPr>
          <p:cNvPr id="4" name="Picture 3" descr="https://tutorial.gst.gov.in/userguide/appeal/assets/images/appeal_14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0927" y="5691"/>
            <a:ext cx="6106144" cy="6871118"/>
          </a:xfrm>
          <a:prstGeom prst="rect">
            <a:avLst/>
          </a:prstGeom>
          <a:noFill/>
          <a:ln>
            <a:noFill/>
          </a:ln>
        </p:spPr>
      </p:pic>
      <p:pic>
        <p:nvPicPr>
          <p:cNvPr id="5" name="Picture 4" descr="https://tutorial.gst.gov.in/userguide/appeal/assets/images/CR23786A_Appeal_Proceedings_and_order_Image_1.1.jpg"/>
          <p:cNvPicPr/>
          <p:nvPr/>
        </p:nvPicPr>
        <p:blipFill rotWithShape="1">
          <a:blip r:embed="rId3">
            <a:extLst>
              <a:ext uri="{28A0092B-C50C-407E-A947-70E740481C1C}">
                <a14:useLocalDpi xmlns:a14="http://schemas.microsoft.com/office/drawing/2010/main" val="0"/>
              </a:ext>
            </a:extLst>
          </a:blip>
          <a:srcRect l="26" t="-4647" r="36810" b="-1754"/>
          <a:stretch/>
        </p:blipFill>
        <p:spPr bwMode="auto">
          <a:xfrm>
            <a:off x="-5170" y="5300165"/>
            <a:ext cx="7400688" cy="877307"/>
          </a:xfrm>
          <a:prstGeom prst="rect">
            <a:avLst/>
          </a:prstGeom>
          <a:noFill/>
          <a:ln>
            <a:noFill/>
          </a:ln>
        </p:spPr>
      </p:pic>
    </p:spTree>
    <p:extLst>
      <p:ext uri="{BB962C8B-B14F-4D97-AF65-F5344CB8AC3E}">
        <p14:creationId xmlns:p14="http://schemas.microsoft.com/office/powerpoint/2010/main" val="2177824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marker and calendar">
            <a:extLst>
              <a:ext uri="{FF2B5EF4-FFF2-40B4-BE49-F238E27FC236}">
                <a16:creationId xmlns:a16="http://schemas.microsoft.com/office/drawing/2014/main" xmlns="" id="{F24439D9-38FC-43A1-2ED3-C6502B527560}"/>
              </a:ext>
            </a:extLst>
          </p:cNvPr>
          <p:cNvPicPr>
            <a:picLocks noChangeAspect="1"/>
          </p:cNvPicPr>
          <p:nvPr/>
        </p:nvPicPr>
        <p:blipFill rotWithShape="1">
          <a:blip r:embed="rId2">
            <a:duotone>
              <a:prstClr val="black"/>
              <a:schemeClr val="accent5">
                <a:tint val="45000"/>
                <a:satMod val="400000"/>
              </a:schemeClr>
            </a:duotone>
            <a:alphaModFix amt="25000"/>
          </a:blip>
          <a:srcRect t="18290" r="5775" b="2188"/>
          <a:stretch/>
        </p:blipFill>
        <p:spPr>
          <a:xfrm>
            <a:off x="416550" y="505989"/>
            <a:ext cx="11083618" cy="6234536"/>
          </a:xfrm>
          <a:prstGeom prst="rect">
            <a:avLst/>
          </a:prstGeom>
        </p:spPr>
      </p:pic>
      <p:sp>
        <p:nvSpPr>
          <p:cNvPr id="2" name="Title 1"/>
          <p:cNvSpPr>
            <a:spLocks noGrp="1"/>
          </p:cNvSpPr>
          <p:nvPr>
            <p:ph type="ctrTitle"/>
          </p:nvPr>
        </p:nvSpPr>
        <p:spPr>
          <a:xfrm>
            <a:off x="691832" y="708063"/>
            <a:ext cx="10609007" cy="4552195"/>
          </a:xfrm>
        </p:spPr>
        <p:txBody>
          <a:bodyPr>
            <a:noAutofit/>
          </a:bodyPr>
          <a:lstStyle/>
          <a:p>
            <a:r>
              <a:rPr lang="en-IN" sz="4000" dirty="0">
                <a:latin typeface="72 condensed"/>
                <a:cs typeface="Arial"/>
              </a:rPr>
              <a:t>Points to be noted</a:t>
            </a:r>
            <a:br>
              <a:rPr lang="en-IN" sz="4000" dirty="0">
                <a:latin typeface="72 condensed"/>
                <a:cs typeface="Arial"/>
              </a:rPr>
            </a:br>
            <a:r>
              <a:rPr lang="en-IN" sz="4000" dirty="0">
                <a:latin typeface="72 condensed"/>
                <a:cs typeface="Arial"/>
              </a:rPr>
              <a:t/>
            </a:r>
            <a:br>
              <a:rPr lang="en-IN" sz="4000" dirty="0">
                <a:latin typeface="72 condensed"/>
                <a:cs typeface="Arial"/>
              </a:rPr>
            </a:br>
            <a:r>
              <a:rPr lang="en-IN" sz="2800" dirty="0">
                <a:effectLst>
                  <a:outerShdw blurRad="38100" dist="38100" dir="2700000" algn="tl">
                    <a:srgbClr val="000000">
                      <a:alpha val="43137"/>
                    </a:srgbClr>
                  </a:outerShdw>
                </a:effectLst>
                <a:latin typeface="72 condensed"/>
                <a:cs typeface="Arial"/>
              </a:rPr>
              <a:t>1. Pre-Deposit can be paid through ITC.</a:t>
            </a:r>
            <a:br>
              <a:rPr lang="en-IN" sz="2800" dirty="0">
                <a:effectLst>
                  <a:outerShdw blurRad="38100" dist="38100" dir="2700000" algn="tl">
                    <a:srgbClr val="000000">
                      <a:alpha val="43137"/>
                    </a:srgbClr>
                  </a:outerShdw>
                </a:effectLst>
                <a:latin typeface="72 condensed"/>
                <a:cs typeface="Arial"/>
              </a:rPr>
            </a:br>
            <a:r>
              <a:rPr lang="en-IN" sz="2800" dirty="0">
                <a:effectLst>
                  <a:outerShdw blurRad="38100" dist="38100" dir="2700000" algn="tl">
                    <a:srgbClr val="000000">
                      <a:alpha val="43137"/>
                    </a:srgbClr>
                  </a:outerShdw>
                </a:effectLst>
                <a:latin typeface="72 condensed"/>
                <a:cs typeface="Arial"/>
              </a:rPr>
              <a:t>2. In case of payment under wrong head - use PMT-09 to transfer</a:t>
            </a:r>
            <a:br>
              <a:rPr lang="en-IN" sz="2800" dirty="0">
                <a:effectLst>
                  <a:outerShdw blurRad="38100" dist="38100" dir="2700000" algn="tl">
                    <a:srgbClr val="000000">
                      <a:alpha val="43137"/>
                    </a:srgbClr>
                  </a:outerShdw>
                </a:effectLst>
                <a:latin typeface="72 condensed"/>
                <a:cs typeface="Arial"/>
              </a:rPr>
            </a:br>
            <a:r>
              <a:rPr lang="en-IN" sz="2800" dirty="0">
                <a:effectLst>
                  <a:outerShdw blurRad="38100" dist="38100" dir="2700000" algn="tl">
                    <a:srgbClr val="000000">
                      <a:alpha val="43137"/>
                    </a:srgbClr>
                  </a:outerShdw>
                </a:effectLst>
                <a:latin typeface="72 condensed"/>
                <a:cs typeface="Arial"/>
              </a:rPr>
              <a:t>3. Pre-Deposit can be made Zero and appeal can be filed*</a:t>
            </a:r>
            <a:br>
              <a:rPr lang="en-IN" sz="2800" dirty="0">
                <a:effectLst>
                  <a:outerShdw blurRad="38100" dist="38100" dir="2700000" algn="tl">
                    <a:srgbClr val="000000">
                      <a:alpha val="43137"/>
                    </a:srgbClr>
                  </a:outerShdw>
                </a:effectLst>
                <a:latin typeface="72 condensed"/>
                <a:cs typeface="Arial"/>
              </a:rPr>
            </a:br>
            <a:r>
              <a:rPr lang="en-IN" sz="2800" dirty="0">
                <a:effectLst>
                  <a:outerShdw blurRad="38100" dist="38100" dir="2700000" algn="tl">
                    <a:srgbClr val="000000">
                      <a:alpha val="43137"/>
                    </a:srgbClr>
                  </a:outerShdw>
                </a:effectLst>
                <a:latin typeface="72 condensed"/>
                <a:cs typeface="Arial"/>
              </a:rPr>
              <a:t>4. Do not forget to claim interest @ 9% when refund is applied</a:t>
            </a:r>
            <a:br>
              <a:rPr lang="en-IN" sz="2800" dirty="0">
                <a:effectLst>
                  <a:outerShdw blurRad="38100" dist="38100" dir="2700000" algn="tl">
                    <a:srgbClr val="000000">
                      <a:alpha val="43137"/>
                    </a:srgbClr>
                  </a:outerShdw>
                </a:effectLst>
                <a:latin typeface="72 condensed"/>
                <a:cs typeface="Arial"/>
              </a:rPr>
            </a:br>
            <a:r>
              <a:rPr lang="en-IN" sz="2800" dirty="0">
                <a:effectLst>
                  <a:outerShdw blurRad="38100" dist="38100" dir="2700000" algn="tl">
                    <a:srgbClr val="000000">
                      <a:alpha val="43137"/>
                    </a:srgbClr>
                  </a:outerShdw>
                </a:effectLst>
                <a:latin typeface="72 condensed"/>
                <a:cs typeface="Arial"/>
              </a:rPr>
              <a:t>5. Sometimes the order may have the demand but DRC-07 may not.</a:t>
            </a:r>
            <a:endParaRPr lang="en-IN" sz="4000" dirty="0">
              <a:effectLst>
                <a:outerShdw blurRad="38100" dist="38100" dir="2700000" algn="tl">
                  <a:srgbClr val="000000">
                    <a:alpha val="43137"/>
                  </a:srgbClr>
                </a:outerShdw>
              </a:effectLst>
              <a:latin typeface="72 condensed"/>
              <a:cs typeface="Arial"/>
            </a:endParaRPr>
          </a:p>
        </p:txBody>
      </p:sp>
    </p:spTree>
    <p:extLst>
      <p:ext uri="{BB962C8B-B14F-4D97-AF65-F5344CB8AC3E}">
        <p14:creationId xmlns:p14="http://schemas.microsoft.com/office/powerpoint/2010/main" val="334646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1" nodeType="afterEffect">
                                  <p:stCondLst>
                                    <p:cond delay="0"/>
                                  </p:stCondLst>
                                  <p:childTnLst>
                                    <p:set>
                                      <p:cBhvr>
                                        <p:cTn id="9" dur="1" fill="hold">
                                          <p:stCondLst>
                                            <p:cond delay="999"/>
                                          </p:stCondLst>
                                        </p:cTn>
                                        <p:tgtEl>
                                          <p:spTgt spid="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2" nodeType="afterEffect">
                                  <p:stCondLst>
                                    <p:cond delay="0"/>
                                  </p:stCondLst>
                                  <p:childTnLst>
                                    <p:set>
                                      <p:cBhvr>
                                        <p:cTn id="12" dur="1" fill="hold">
                                          <p:stCondLst>
                                            <p:cond delay="999"/>
                                          </p:stCondLst>
                                        </p:cTn>
                                        <p:tgtEl>
                                          <p:spTgt spid="2"/>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3" nodeType="afterEffect">
                                  <p:stCondLst>
                                    <p:cond delay="0"/>
                                  </p:stCondLst>
                                  <p:childTnLst>
                                    <p:set>
                                      <p:cBhvr>
                                        <p:cTn id="15" dur="1" fill="hold">
                                          <p:stCondLst>
                                            <p:cond delay="999"/>
                                          </p:stCondLst>
                                        </p:cTn>
                                        <p:tgtEl>
                                          <p:spTgt spid="2"/>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4" nodeType="afterEffect">
                                  <p:stCondLst>
                                    <p:cond delay="0"/>
                                  </p:stCondLst>
                                  <p:childTnLst>
                                    <p:set>
                                      <p:cBhvr>
                                        <p:cTn id="18" dur="1" fill="hold">
                                          <p:stCondLst>
                                            <p:cond delay="999"/>
                                          </p:stCondLst>
                                        </p:cTn>
                                        <p:tgtEl>
                                          <p:spTgt spid="2"/>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5" nodeType="afterEffect">
                                  <p:stCondLst>
                                    <p:cond delay="0"/>
                                  </p:stCondLst>
                                  <p:childTnLst>
                                    <p:set>
                                      <p:cBhvr>
                                        <p:cTn id="21" dur="1" fill="hold">
                                          <p:stCondLst>
                                            <p:cond delay="9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3300"/>
              <a:t>31. Liability, Cash Ledger Balance and Credit Ledger Balance details are displayed.</a:t>
            </a:r>
            <a:br>
              <a:rPr lang="en-US" sz="3300"/>
            </a:br>
            <a:endParaRPr lang="en-US" sz="3300"/>
          </a:p>
        </p:txBody>
      </p:sp>
      <p:pic>
        <p:nvPicPr>
          <p:cNvPr id="4" name="Content Placeholder 3" descr="https://tutorial.gst.gov.in/userguide/appeal/assets/images/appeal_129.png"/>
          <p:cNvPicPr>
            <a:picLocks noGrp="1"/>
          </p:cNvPicPr>
          <p:nvPr>
            <p:ph idx="1"/>
          </p:nvPr>
        </p:nvPicPr>
        <p:blipFill rotWithShape="1">
          <a:blip r:embed="rId7" cstate="print">
            <a:extLst>
              <a:ext uri="{28A0092B-C50C-407E-A947-70E740481C1C}">
                <a14:useLocalDpi xmlns:a14="http://schemas.microsoft.com/office/drawing/2010/main" val="0"/>
              </a:ext>
            </a:extLst>
          </a:blip>
          <a:srcRect r="-2" b="5224"/>
          <a:stretch/>
        </p:blipFill>
        <p:spPr bwMode="auto">
          <a:xfrm>
            <a:off x="4634682" y="10"/>
            <a:ext cx="7557319" cy="6857990"/>
          </a:xfrm>
          <a:prstGeom prst="rect">
            <a:avLst/>
          </a:prstGeom>
          <a:noFill/>
        </p:spPr>
      </p:pic>
      <p:sp>
        <p:nvSpPr>
          <p:cNvPr id="21" name="Rectangle 20">
            <a:extLst>
              <a:ext uri="{FF2B5EF4-FFF2-40B4-BE49-F238E27FC236}">
                <a16:creationId xmlns:a16="http://schemas.microsoft.com/office/drawing/2014/main" xmlns="" id="{BFEFF673-A9DE-416D-A04E-1D5090454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21275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3300"/>
              <a:t>32 (a) Liability</a:t>
            </a:r>
            <a:br>
              <a:rPr lang="en-US" sz="3300"/>
            </a:br>
            <a:r>
              <a:rPr lang="en-US" sz="3300"/>
              <a:t>The liability as on date are shown in below table.</a:t>
            </a:r>
            <a:br>
              <a:rPr lang="en-US" sz="3300"/>
            </a:br>
            <a:r>
              <a:rPr lang="en-US" sz="3300"/>
              <a:t>   </a:t>
            </a:r>
            <a:br>
              <a:rPr lang="en-US" sz="3300"/>
            </a:br>
            <a:endParaRPr lang="en-US" sz="3300"/>
          </a:p>
        </p:txBody>
      </p:sp>
      <p:pic>
        <p:nvPicPr>
          <p:cNvPr id="4" name="Content Placeholder 3" descr="https://tutorial.gst.gov.in/userguide/appeal/assets/images/appeal_130.png"/>
          <p:cNvPicPr>
            <a:picLocks noGrp="1"/>
          </p:cNvPicPr>
          <p:nvPr>
            <p:ph idx="1"/>
          </p:nvPr>
        </p:nvPicPr>
        <p:blipFill rotWithShape="1">
          <a:blip r:embed="rId7" cstate="print">
            <a:extLst>
              <a:ext uri="{28A0092B-C50C-407E-A947-70E740481C1C}">
                <a14:useLocalDpi xmlns:a14="http://schemas.microsoft.com/office/drawing/2010/main" val="0"/>
              </a:ext>
            </a:extLst>
          </a:blip>
          <a:srcRect r="-2" b="5224"/>
          <a:stretch/>
        </p:blipFill>
        <p:spPr bwMode="auto">
          <a:xfrm>
            <a:off x="4634682" y="10"/>
            <a:ext cx="7557319" cy="6857990"/>
          </a:xfrm>
          <a:prstGeom prst="rect">
            <a:avLst/>
          </a:prstGeom>
          <a:noFill/>
        </p:spPr>
      </p:pic>
      <p:sp>
        <p:nvSpPr>
          <p:cNvPr id="21" name="Rectangle 20">
            <a:extLst>
              <a:ext uri="{FF2B5EF4-FFF2-40B4-BE49-F238E27FC236}">
                <a16:creationId xmlns:a16="http://schemas.microsoft.com/office/drawing/2014/main" xmlns="" id="{BFEFF673-A9DE-416D-A04E-1D5090454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2244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669" y="629266"/>
            <a:ext cx="3330328" cy="1641986"/>
          </a:xfrm>
        </p:spPr>
        <p:txBody>
          <a:bodyPr vert="horz" lIns="91440" tIns="45720" rIns="91440" bIns="45720" rtlCol="0" anchor="t">
            <a:noAutofit/>
          </a:bodyPr>
          <a:lstStyle/>
          <a:p>
            <a:pPr>
              <a:lnSpc>
                <a:spcPct val="90000"/>
              </a:lnSpc>
            </a:pPr>
            <a:r>
              <a:rPr lang="en-IN" sz="3200" b="1"/>
              <a:t>32 (b) Cash Ledger Balance</a:t>
            </a:r>
            <a:r>
              <a:rPr lang="en-IN" sz="3200"/>
              <a:t/>
            </a:r>
            <a:br>
              <a:rPr lang="en-IN" sz="3200"/>
            </a:br>
            <a:r>
              <a:rPr lang="en-IN" sz="3200"/>
              <a:t>The cash available as on date are shown in below table.</a:t>
            </a:r>
            <a:br>
              <a:rPr lang="en-IN" sz="3200"/>
            </a:br>
            <a:endParaRPr lang="en-IN" sz="1700"/>
          </a:p>
        </p:txBody>
      </p:sp>
      <p:pic>
        <p:nvPicPr>
          <p:cNvPr id="4" name="Content Placeholder 3" descr="https://tutorial.gst.gov.in/userguide/appeal/assets/images/appeal_131.png"/>
          <p:cNvPicPr>
            <a:picLocks/>
          </p:cNvPicPr>
          <p:nvPr/>
        </p:nvPicPr>
        <p:blipFill rotWithShape="1">
          <a:blip r:embed="rId3" cstate="print">
            <a:extLst>
              <a:ext uri="{28A0092B-C50C-407E-A947-70E740481C1C}">
                <a14:useLocalDpi xmlns:a14="http://schemas.microsoft.com/office/drawing/2010/main" val="0"/>
              </a:ext>
            </a:extLst>
          </a:blip>
          <a:srcRect r="-2" b="5259"/>
          <a:stretch/>
        </p:blipFill>
        <p:spPr bwMode="auto">
          <a:xfrm>
            <a:off x="4634680" y="10"/>
            <a:ext cx="7560130" cy="6857990"/>
          </a:xfrm>
          <a:prstGeom prst="rect">
            <a:avLst/>
          </a:prstGeom>
          <a:noFill/>
        </p:spPr>
      </p:pic>
      <p:sp>
        <p:nvSpPr>
          <p:cNvPr id="11" name="Rectangle 10">
            <a:extLst>
              <a:ext uri="{FF2B5EF4-FFF2-40B4-BE49-F238E27FC236}">
                <a16:creationId xmlns:a16="http://schemas.microsoft.com/office/drawing/2014/main" xmlns="" id="{A26E2FAE-FA60-497B-B2CB-7702C6FF3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xmlns="" id="{29724BC7-519B-979A-ACD8-B5846DDE77C3}"/>
              </a:ext>
            </a:extLst>
          </p:cNvPr>
          <p:cNvSpPr>
            <a:spLocks noGrp="1"/>
          </p:cNvSpPr>
          <p:nvPr>
            <p:ph idx="1"/>
          </p:nvPr>
        </p:nvSpPr>
        <p:spPr>
          <a:xfrm>
            <a:off x="650669" y="2438400"/>
            <a:ext cx="3330328" cy="3809999"/>
          </a:xfrm>
        </p:spPr>
        <p:txBody>
          <a:bodyPr>
            <a:normAutofit/>
          </a:bodyPr>
          <a:lstStyle/>
          <a:p>
            <a:endParaRPr lang="en-US"/>
          </a:p>
        </p:txBody>
      </p:sp>
    </p:spTree>
    <p:extLst>
      <p:ext uri="{BB962C8B-B14F-4D97-AF65-F5344CB8AC3E}">
        <p14:creationId xmlns:p14="http://schemas.microsoft.com/office/powerpoint/2010/main" val="2448063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855" y="3820063"/>
            <a:ext cx="3108626" cy="1444752"/>
          </a:xfrm>
        </p:spPr>
        <p:txBody>
          <a:bodyPr anchor="b">
            <a:normAutofit fontScale="90000"/>
          </a:bodyPr>
          <a:lstStyle/>
          <a:p>
            <a:pPr>
              <a:lnSpc>
                <a:spcPct val="90000"/>
              </a:lnSpc>
            </a:pPr>
            <a:r>
              <a:rPr lang="en-IN" sz="3200" b="1"/>
              <a:t>32 (c) Paid through Cash</a:t>
            </a:r>
            <a:r>
              <a:rPr lang="en-IN" sz="3200"/>
              <a:t/>
            </a:r>
            <a:br>
              <a:rPr lang="en-IN" sz="3200"/>
            </a:br>
            <a:r>
              <a:rPr lang="en-IN" sz="3200"/>
              <a:t>Use the scroll bar to move to the right to enter the amount to be paid through cash against that liability.</a:t>
            </a:r>
            <a:r>
              <a:rPr lang="en-IN" sz="1500"/>
              <a:t/>
            </a:r>
            <a:br>
              <a:rPr lang="en-IN" sz="1500"/>
            </a:br>
            <a:endParaRPr lang="en-IN" sz="1500"/>
          </a:p>
        </p:txBody>
      </p:sp>
      <p:sp>
        <p:nvSpPr>
          <p:cNvPr id="27" name="Freeform 11">
            <a:extLst>
              <a:ext uri="{FF2B5EF4-FFF2-40B4-BE49-F238E27FC236}">
                <a16:creationId xmlns:a16="http://schemas.microsoft.com/office/drawing/2014/main" xmlns="" id="{2FEA51AE-2D18-46BE-B2CA-B90B13168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Rectangle 27">
            <a:extLst>
              <a:ext uri="{FF2B5EF4-FFF2-40B4-BE49-F238E27FC236}">
                <a16:creationId xmlns:a16="http://schemas.microsoft.com/office/drawing/2014/main" xmlns="" id="{5E6A537E-C106-45AE-9BBB-3CE559441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
            <a:extLst>
              <a:ext uri="{FF2B5EF4-FFF2-40B4-BE49-F238E27FC236}">
                <a16:creationId xmlns:a16="http://schemas.microsoft.com/office/drawing/2014/main" xmlns="" id="{F918BA52-E4A7-4EEC-898E-C49023767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0" name="Rectangle 29">
            <a:extLst>
              <a:ext uri="{FF2B5EF4-FFF2-40B4-BE49-F238E27FC236}">
                <a16:creationId xmlns:a16="http://schemas.microsoft.com/office/drawing/2014/main" xmlns="" id="{86D3F3B7-282C-4DDC-AD1B-C497F2942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xmlns="" id="{E3FD7D0C-BDFE-24AA-3452-BD68630335F7}"/>
              </a:ext>
            </a:extLst>
          </p:cNvPr>
          <p:cNvSpPr>
            <a:spLocks noGrp="1"/>
          </p:cNvSpPr>
          <p:nvPr>
            <p:ph idx="1"/>
          </p:nvPr>
        </p:nvSpPr>
        <p:spPr>
          <a:xfrm>
            <a:off x="643855" y="3072385"/>
            <a:ext cx="3108057" cy="2947415"/>
          </a:xfrm>
        </p:spPr>
        <p:txBody>
          <a:bodyPr>
            <a:normAutofit/>
          </a:bodyPr>
          <a:lstStyle/>
          <a:p>
            <a:endParaRPr lang="en-US" sz="1400"/>
          </a:p>
        </p:txBody>
      </p:sp>
      <p:pic>
        <p:nvPicPr>
          <p:cNvPr id="4" name="Content Placeholder 3" descr="https://tutorial.gst.gov.in/userguide/appeal/assets/images/appeal_132.png"/>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4873737" y="-4314"/>
            <a:ext cx="7290971" cy="6872378"/>
          </a:xfrm>
          <a:prstGeom prst="rect">
            <a:avLst/>
          </a:prstGeom>
          <a:noFill/>
          <a:effectLst/>
        </p:spPr>
      </p:pic>
    </p:spTree>
    <p:extLst>
      <p:ext uri="{BB962C8B-B14F-4D97-AF65-F5344CB8AC3E}">
        <p14:creationId xmlns:p14="http://schemas.microsoft.com/office/powerpoint/2010/main" val="3543712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855" y="1447799"/>
            <a:ext cx="3295531" cy="3586977"/>
          </a:xfrm>
        </p:spPr>
        <p:txBody>
          <a:bodyPr vert="horz" lIns="91440" tIns="45720" rIns="91440" bIns="45720" rtlCol="0" anchor="b">
            <a:noAutofit/>
          </a:bodyPr>
          <a:lstStyle/>
          <a:p>
            <a:pPr>
              <a:lnSpc>
                <a:spcPct val="90000"/>
              </a:lnSpc>
            </a:pPr>
            <a:r>
              <a:rPr lang="en-IN" sz="3200" b="1" dirty="0">
                <a:latin typeface="72 condensed"/>
              </a:rPr>
              <a:t>32 (d) Credit Ledger Balance</a:t>
            </a:r>
            <a:r>
              <a:rPr lang="en-IN" sz="3200" dirty="0">
                <a:latin typeface="72 condensed"/>
              </a:rPr>
              <a:t/>
            </a:r>
            <a:br>
              <a:rPr lang="en-IN" sz="3200" dirty="0">
                <a:latin typeface="72 condensed"/>
              </a:rPr>
            </a:br>
            <a:r>
              <a:rPr lang="en-IN" sz="3200" dirty="0">
                <a:latin typeface="72 condensed"/>
              </a:rPr>
              <a:t>The ITC available as on date are shown in below table.</a:t>
            </a:r>
            <a:br>
              <a:rPr lang="en-IN" sz="3200" dirty="0">
                <a:latin typeface="72 condensed"/>
              </a:rPr>
            </a:br>
            <a:endParaRPr lang="en-IN" sz="3200" dirty="0">
              <a:latin typeface="72 condensed"/>
            </a:endParaRPr>
          </a:p>
        </p:txBody>
      </p:sp>
      <p:sp>
        <p:nvSpPr>
          <p:cNvPr id="11" name="Freeform 11">
            <a:extLst>
              <a:ext uri="{FF2B5EF4-FFF2-40B4-BE49-F238E27FC236}">
                <a16:creationId xmlns:a16="http://schemas.microsoft.com/office/drawing/2014/main" xmlns="" id="{2FEA51AE-2D18-46BE-B2CA-B90B13168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Rectangle 12">
            <a:extLst>
              <a:ext uri="{FF2B5EF4-FFF2-40B4-BE49-F238E27FC236}">
                <a16:creationId xmlns:a16="http://schemas.microsoft.com/office/drawing/2014/main" xmlns="" id="{5E6A537E-C106-45AE-9BBB-3CE559441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xmlns="" id="{F918BA52-E4A7-4EEC-898E-C49023767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7" name="Rectangle 16">
            <a:extLst>
              <a:ext uri="{FF2B5EF4-FFF2-40B4-BE49-F238E27FC236}">
                <a16:creationId xmlns:a16="http://schemas.microsoft.com/office/drawing/2014/main" xmlns="" id="{86D3F3B7-282C-4DDC-AD1B-C497F2942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descr="https://tutorial.gst.gov.in/userguide/appeal/assets/images/appeal_133.png"/>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5046265" y="153838"/>
            <a:ext cx="6255802" cy="6556075"/>
          </a:xfrm>
          <a:prstGeom prst="rect">
            <a:avLst/>
          </a:prstGeom>
          <a:noFill/>
          <a:effectLst/>
        </p:spPr>
      </p:pic>
    </p:spTree>
    <p:extLst>
      <p:ext uri="{BB962C8B-B14F-4D97-AF65-F5344CB8AC3E}">
        <p14:creationId xmlns:p14="http://schemas.microsoft.com/office/powerpoint/2010/main" val="3825996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6"/>
            <a:ext cx="3322912" cy="1641987"/>
          </a:xfrm>
        </p:spPr>
        <p:txBody>
          <a:bodyPr>
            <a:normAutofit fontScale="90000"/>
          </a:bodyPr>
          <a:lstStyle/>
          <a:p>
            <a:pPr>
              <a:lnSpc>
                <a:spcPct val="90000"/>
              </a:lnSpc>
            </a:pPr>
            <a:r>
              <a:rPr lang="en-IN" sz="3200" b="1"/>
              <a:t>32 (e) Paid through ITC</a:t>
            </a:r>
            <a:r>
              <a:rPr lang="en-IN" sz="3200"/>
              <a:t/>
            </a:r>
            <a:br>
              <a:rPr lang="en-IN" sz="3200"/>
            </a:br>
            <a:r>
              <a:rPr lang="en-IN" sz="3200"/>
              <a:t>Use the scroll bar to move to the right to enter the amount to be paid through ITC against that liability.</a:t>
            </a:r>
            <a:br>
              <a:rPr lang="en-IN" sz="3200"/>
            </a:br>
            <a:r>
              <a:rPr lang="en-IN" sz="3200" b="1"/>
              <a:t>Note</a:t>
            </a:r>
            <a:r>
              <a:rPr lang="en-IN" sz="3200"/>
              <a:t>: ITC can be adjusted against Tax liability only.</a:t>
            </a:r>
            <a:r>
              <a:rPr lang="en-IN" sz="1400"/>
              <a:t/>
            </a:r>
            <a:br>
              <a:rPr lang="en-IN" sz="1400"/>
            </a:br>
            <a:endParaRPr lang="en-IN" sz="1400"/>
          </a:p>
        </p:txBody>
      </p:sp>
      <p:pic>
        <p:nvPicPr>
          <p:cNvPr id="4" name="Content Placeholder 3" descr="https://tutorial.gst.gov.in/userguide/appeal/assets/images/appeal_134.png"/>
          <p:cNvPicPr>
            <a:picLocks/>
          </p:cNvPicPr>
          <p:nvPr/>
        </p:nvPicPr>
        <p:blipFill rotWithShape="1">
          <a:blip r:embed="rId3" cstate="print">
            <a:extLst>
              <a:ext uri="{28A0092B-C50C-407E-A947-70E740481C1C}">
                <a14:useLocalDpi xmlns:a14="http://schemas.microsoft.com/office/drawing/2010/main" val="0"/>
              </a:ext>
            </a:extLst>
          </a:blip>
          <a:srcRect r="1" b="13373"/>
          <a:stretch/>
        </p:blipFill>
        <p:spPr bwMode="auto">
          <a:xfrm>
            <a:off x="4518903" y="34507"/>
            <a:ext cx="7672377" cy="6803361"/>
          </a:xfrm>
          <a:prstGeom prst="rect">
            <a:avLst/>
          </a:prstGeom>
          <a:noFill/>
          <a:effectLst>
            <a:outerShdw blurRad="50800" dist="38100" dir="5400000" algn="t" rotWithShape="0">
              <a:prstClr val="black">
                <a:alpha val="43000"/>
              </a:prstClr>
            </a:outerShdw>
          </a:effectLst>
        </p:spPr>
      </p:pic>
      <p:sp>
        <p:nvSpPr>
          <p:cNvPr id="11" name="Rectangle 10">
            <a:extLst>
              <a:ext uri="{FF2B5EF4-FFF2-40B4-BE49-F238E27FC236}">
                <a16:creationId xmlns:a16="http://schemas.microsoft.com/office/drawing/2014/main" xmlns="" id="{A93A089E-0A16-452C-B341-0F769780D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xmlns="" id="{D8D1F496-27DA-F0D9-6CB4-B631D1828D70}"/>
              </a:ext>
            </a:extLst>
          </p:cNvPr>
          <p:cNvSpPr>
            <a:spLocks noGrp="1"/>
          </p:cNvSpPr>
          <p:nvPr>
            <p:ph idx="1"/>
          </p:nvPr>
        </p:nvSpPr>
        <p:spPr>
          <a:xfrm>
            <a:off x="647701" y="2438401"/>
            <a:ext cx="3324141" cy="3809998"/>
          </a:xfrm>
        </p:spPr>
        <p:txBody>
          <a:bodyPr>
            <a:normAutofit/>
          </a:bodyPr>
          <a:lstStyle/>
          <a:p>
            <a:endParaRPr lang="en-US"/>
          </a:p>
        </p:txBody>
      </p:sp>
    </p:spTree>
    <p:extLst>
      <p:ext uri="{BB962C8B-B14F-4D97-AF65-F5344CB8AC3E}">
        <p14:creationId xmlns:p14="http://schemas.microsoft.com/office/powerpoint/2010/main" val="3675223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3300"/>
              <a:t>33. Once you have entered the amount, click the SET-OFF button.</a:t>
            </a:r>
            <a:br>
              <a:rPr lang="en-US" sz="3300"/>
            </a:br>
            <a:endParaRPr lang="en-US" sz="3300"/>
          </a:p>
        </p:txBody>
      </p:sp>
      <p:sp>
        <p:nvSpPr>
          <p:cNvPr id="5" name="Content Placeholder 4">
            <a:extLst>
              <a:ext uri="{FF2B5EF4-FFF2-40B4-BE49-F238E27FC236}">
                <a16:creationId xmlns:a16="http://schemas.microsoft.com/office/drawing/2014/main" xmlns="" id="{3F30545B-7093-0CFC-F25F-C4EEA90264ED}"/>
              </a:ext>
            </a:extLst>
          </p:cNvPr>
          <p:cNvSpPr>
            <a:spLocks noGrp="1"/>
          </p:cNvSpPr>
          <p:nvPr>
            <p:ph idx="1"/>
          </p:nvPr>
        </p:nvSpPr>
        <p:spPr/>
        <p:txBody>
          <a:bodyPr/>
          <a:lstStyle/>
          <a:p>
            <a:endParaRPr lang="en-IN"/>
          </a:p>
        </p:txBody>
      </p:sp>
      <p:pic>
        <p:nvPicPr>
          <p:cNvPr id="7" name="Picture 6">
            <a:extLst>
              <a:ext uri="{FF2B5EF4-FFF2-40B4-BE49-F238E27FC236}">
                <a16:creationId xmlns:a16="http://schemas.microsoft.com/office/drawing/2014/main" xmlns="" id="{6FF63496-59AB-08E5-1102-2D3D36490A3C}"/>
              </a:ext>
            </a:extLst>
          </p:cNvPr>
          <p:cNvPicPr>
            <a:picLocks noChangeAspect="1"/>
          </p:cNvPicPr>
          <p:nvPr/>
        </p:nvPicPr>
        <p:blipFill>
          <a:blip r:embed="rId7"/>
          <a:stretch>
            <a:fillRect/>
          </a:stretch>
        </p:blipFill>
        <p:spPr>
          <a:xfrm>
            <a:off x="647701" y="331201"/>
            <a:ext cx="6043184" cy="6195597"/>
          </a:xfrm>
          <a:prstGeom prst="rect">
            <a:avLst/>
          </a:prstGeom>
        </p:spPr>
      </p:pic>
    </p:spTree>
    <p:extLst>
      <p:ext uri="{BB962C8B-B14F-4D97-AF65-F5344CB8AC3E}">
        <p14:creationId xmlns:p14="http://schemas.microsoft.com/office/powerpoint/2010/main" val="3131181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3000"/>
              <a:t>34. A confirmation message is displayed. Click the OK button.</a:t>
            </a:r>
            <a:br>
              <a:rPr lang="en-US" sz="3000"/>
            </a:br>
            <a:endParaRPr lang="en-US" sz="3000"/>
          </a:p>
        </p:txBody>
      </p:sp>
      <p:sp>
        <p:nvSpPr>
          <p:cNvPr id="21" name="Rectangle 20">
            <a:extLst>
              <a:ext uri="{FF2B5EF4-FFF2-40B4-BE49-F238E27FC236}">
                <a16:creationId xmlns:a16="http://schemas.microsoft.com/office/drawing/2014/main" xmlns="" id="{CCC86F1E-8E2D-4B0B-BB05-41E8E936CB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https://tutorial.gst.gov.in/userguide/appeal/assets/images/appeal_95.gif"/>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bwMode="auto">
          <a:xfrm>
            <a:off x="955392" y="1812947"/>
            <a:ext cx="6275584" cy="3237299"/>
          </a:xfrm>
          <a:prstGeom prst="rect">
            <a:avLst/>
          </a:prstGeom>
          <a:noFill/>
          <a:effectLst/>
        </p:spPr>
      </p:pic>
    </p:spTree>
    <p:extLst>
      <p:ext uri="{BB962C8B-B14F-4D97-AF65-F5344CB8AC3E}">
        <p14:creationId xmlns:p14="http://schemas.microsoft.com/office/powerpoint/2010/main" val="278808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Red marker and calendar">
            <a:extLst>
              <a:ext uri="{FF2B5EF4-FFF2-40B4-BE49-F238E27FC236}">
                <a16:creationId xmlns:a16="http://schemas.microsoft.com/office/drawing/2014/main" xmlns="" id="{F24439D9-38FC-43A1-2ED3-C6502B527560}"/>
              </a:ext>
            </a:extLst>
          </p:cNvPr>
          <p:cNvPicPr>
            <a:picLocks noChangeAspect="1"/>
          </p:cNvPicPr>
          <p:nvPr/>
        </p:nvPicPr>
        <p:blipFill rotWithShape="1">
          <a:blip r:embed="rId3">
            <a:duotone>
              <a:prstClr val="black"/>
              <a:schemeClr val="accent5">
                <a:tint val="45000"/>
                <a:satMod val="400000"/>
              </a:schemeClr>
            </a:duotone>
            <a:alphaModFix amt="25000"/>
          </a:blip>
          <a:srcRect t="18290" r="5775" b="2188"/>
          <a:stretch/>
        </p:blipFill>
        <p:spPr>
          <a:xfrm>
            <a:off x="20" y="10"/>
            <a:ext cx="12191980" cy="6857990"/>
          </a:xfrm>
          <a:prstGeom prst="rect">
            <a:avLst/>
          </a:prstGeom>
        </p:spPr>
      </p:pic>
      <p:sp>
        <p:nvSpPr>
          <p:cNvPr id="2" name="Title 1"/>
          <p:cNvSpPr>
            <a:spLocks noGrp="1"/>
          </p:cNvSpPr>
          <p:nvPr>
            <p:ph type="ctrTitle"/>
          </p:nvPr>
        </p:nvSpPr>
        <p:spPr>
          <a:xfrm>
            <a:off x="220427" y="1347160"/>
            <a:ext cx="13713957" cy="4163467"/>
          </a:xfrm>
        </p:spPr>
        <p:txBody>
          <a:bodyPr>
            <a:normAutofit fontScale="90000"/>
          </a:bodyPr>
          <a:lstStyle/>
          <a:p>
            <a:pPr>
              <a:lnSpc>
                <a:spcPct val="90000"/>
              </a:lnSpc>
            </a:pPr>
            <a:r>
              <a:rPr lang="en-US" b="1" i="0">
                <a:effectLst/>
                <a:latin typeface="72 condensed"/>
                <a:cs typeface="Arial"/>
              </a:rPr>
              <a:t>How do </a:t>
            </a:r>
            <a:r>
              <a:rPr lang="en-US" b="1">
                <a:latin typeface="72 condensed"/>
                <a:cs typeface="Arial"/>
              </a:rPr>
              <a:t>we </a:t>
            </a:r>
            <a:r>
              <a:rPr lang="en-US" b="1" i="0">
                <a:effectLst/>
                <a:latin typeface="72 condensed"/>
                <a:cs typeface="Arial"/>
              </a:rPr>
              <a:t>file</a:t>
            </a:r>
            <a:r>
              <a:rPr lang="en-US" b="1">
                <a:latin typeface="72 condensed"/>
                <a:cs typeface="Arial"/>
              </a:rPr>
              <a:t/>
            </a:r>
            <a:br>
              <a:rPr lang="en-US" b="1">
                <a:latin typeface="72 condensed"/>
                <a:cs typeface="Arial"/>
              </a:rPr>
            </a:br>
            <a:r>
              <a:rPr lang="en-US" b="1">
                <a:latin typeface="72 condensed"/>
                <a:cs typeface="Arial"/>
              </a:rPr>
              <a:t>           </a:t>
            </a:r>
            <a:br>
              <a:rPr lang="en-US" b="1">
                <a:latin typeface="72 condensed"/>
                <a:cs typeface="Arial"/>
              </a:rPr>
            </a:br>
            <a:r>
              <a:rPr lang="en-US" b="1">
                <a:latin typeface="72 condensed"/>
                <a:cs typeface="Arial"/>
              </a:rPr>
              <a:t>       </a:t>
            </a:r>
            <a:r>
              <a:rPr lang="en-US" b="1" i="0">
                <a:effectLst/>
                <a:latin typeface="72 condensed"/>
                <a:cs typeface="Arial"/>
              </a:rPr>
              <a:t>an appeal against </a:t>
            </a:r>
            <a:r>
              <a:rPr lang="en-US" b="1">
                <a:latin typeface="72 condensed"/>
                <a:cs typeface="Arial"/>
              </a:rPr>
              <a:t/>
            </a:r>
            <a:br>
              <a:rPr lang="en-US" b="1">
                <a:latin typeface="72 condensed"/>
                <a:cs typeface="Arial"/>
              </a:rPr>
            </a:br>
            <a:r>
              <a:rPr lang="en-US" b="1">
                <a:latin typeface="72 condensed"/>
                <a:cs typeface="Arial"/>
              </a:rPr>
              <a:t>               </a:t>
            </a:r>
            <a:r>
              <a:rPr lang="en-US" b="1" i="0">
                <a:effectLst/>
                <a:latin typeface="72 condensed"/>
                <a:cs typeface="Arial"/>
              </a:rPr>
              <a:t> </a:t>
            </a:r>
            <a:r>
              <a:rPr lang="en-US" b="1">
                <a:latin typeface="72 condensed"/>
                <a:cs typeface="Arial"/>
              </a:rPr>
              <a:t>  </a:t>
            </a:r>
            <a:br>
              <a:rPr lang="en-US" b="1">
                <a:latin typeface="72 condensed"/>
                <a:cs typeface="Arial"/>
              </a:rPr>
            </a:br>
            <a:r>
              <a:rPr lang="en-US" b="1">
                <a:latin typeface="72 condensed"/>
                <a:cs typeface="Arial"/>
              </a:rPr>
              <a:t>                    </a:t>
            </a:r>
            <a:r>
              <a:rPr lang="en-US" b="1" i="0">
                <a:effectLst/>
                <a:latin typeface="72 condensed"/>
                <a:cs typeface="Arial"/>
              </a:rPr>
              <a:t>Demand Order?</a:t>
            </a:r>
            <a:endParaRPr lang="en-IN">
              <a:latin typeface="72 condensed"/>
              <a:cs typeface="Arial"/>
            </a:endParaRPr>
          </a:p>
        </p:txBody>
      </p:sp>
      <p:sp>
        <p:nvSpPr>
          <p:cNvPr id="3" name="Subtitle 2"/>
          <p:cNvSpPr>
            <a:spLocks noGrp="1"/>
          </p:cNvSpPr>
          <p:nvPr>
            <p:ph type="subTitle" idx="1"/>
          </p:nvPr>
        </p:nvSpPr>
        <p:spPr>
          <a:xfrm>
            <a:off x="1154955" y="4777380"/>
            <a:ext cx="8825658" cy="861420"/>
          </a:xfrm>
        </p:spPr>
        <p:txBody>
          <a:bodyPr>
            <a:norm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IN"/>
          </a:p>
        </p:txBody>
      </p:sp>
      <p:sp>
        <p:nvSpPr>
          <p:cNvPr id="9" name="Rectangle 8">
            <a:extLst>
              <a:ext uri="{FF2B5EF4-FFF2-40B4-BE49-F238E27FC236}">
                <a16:creationId xmlns:a16="http://schemas.microsoft.com/office/drawing/2014/main" xmlns=""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1148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2200"/>
              <a:t>35. A success message is displayed. Payment Reference Number is displayed on the screen. Click the BACK button.</a:t>
            </a:r>
            <a:br>
              <a:rPr lang="en-US" sz="2200"/>
            </a:br>
            <a:endParaRPr lang="en-US" sz="2200"/>
          </a:p>
        </p:txBody>
      </p:sp>
      <p:sp>
        <p:nvSpPr>
          <p:cNvPr id="25" name="Rectangle 24">
            <a:extLst>
              <a:ext uri="{FF2B5EF4-FFF2-40B4-BE49-F238E27FC236}">
                <a16:creationId xmlns:a16="http://schemas.microsoft.com/office/drawing/2014/main" xmlns="" id="{4C1E981B-F06E-48B4-9275-F4B261AFCA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6">
            <a:extLst>
              <a:ext uri="{FF2B5EF4-FFF2-40B4-BE49-F238E27FC236}">
                <a16:creationId xmlns:a16="http://schemas.microsoft.com/office/drawing/2014/main" xmlns="" id="{312E2C24-0CD2-4071-8CE2-B059993A99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9" name="Freeform 5">
            <a:extLst>
              <a:ext uri="{FF2B5EF4-FFF2-40B4-BE49-F238E27FC236}">
                <a16:creationId xmlns:a16="http://schemas.microsoft.com/office/drawing/2014/main" xmlns="" id="{24F1DC13-C830-4B86-A9C6-927F5C55DB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Content Placeholder 3" descr="https://tutorial.gst.gov.in/userguide/appeal/assets/images/appeal_144.png"/>
          <p:cNvPicPr>
            <a:picLocks noGrp="1"/>
          </p:cNvPicPr>
          <p:nvPr>
            <p:ph idx="1"/>
          </p:nvPr>
        </p:nvPicPr>
        <p:blipFill rotWithShape="1">
          <a:blip r:embed="rId7" cstate="print">
            <a:extLst>
              <a:ext uri="{28A0092B-C50C-407E-A947-70E740481C1C}">
                <a14:useLocalDpi xmlns:a14="http://schemas.microsoft.com/office/drawing/2010/main" val="0"/>
              </a:ext>
            </a:extLst>
          </a:blip>
          <a:srcRect r="1" b="33327"/>
          <a:stretch/>
        </p:blipFill>
        <p:spPr bwMode="auto">
          <a:xfrm>
            <a:off x="373241" y="230755"/>
            <a:ext cx="6279927" cy="6439158"/>
          </a:xfrm>
          <a:prstGeom prst="rect">
            <a:avLst/>
          </a:prstGeom>
          <a:noFill/>
          <a:effectLst/>
        </p:spPr>
      </p:pic>
    </p:spTree>
    <p:extLst>
      <p:ext uri="{BB962C8B-B14F-4D97-AF65-F5344CB8AC3E}">
        <p14:creationId xmlns:p14="http://schemas.microsoft.com/office/powerpoint/2010/main" val="3683957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5223" y="629266"/>
            <a:ext cx="3116690" cy="5594554"/>
          </a:xfrm>
        </p:spPr>
        <p:txBody>
          <a:bodyPr anchor="ctr">
            <a:normAutofit/>
          </a:bodyPr>
          <a:lstStyle/>
          <a:p>
            <a:pPr>
              <a:lnSpc>
                <a:spcPct val="90000"/>
              </a:lnSpc>
            </a:pPr>
            <a:r>
              <a:rPr lang="en-IN" sz="4400" b="1"/>
              <a:t>F. Add any Other Supporting Document</a:t>
            </a:r>
            <a:br>
              <a:rPr lang="en-IN" sz="4400" b="1"/>
            </a:br>
            <a:endParaRPr lang="en-IN" sz="4400"/>
          </a:p>
        </p:txBody>
      </p:sp>
      <p:sp>
        <p:nvSpPr>
          <p:cNvPr id="20" name="Freeform 7">
            <a:extLst>
              <a:ext uri="{FF2B5EF4-FFF2-40B4-BE49-F238E27FC236}">
                <a16:creationId xmlns:a16="http://schemas.microsoft.com/office/drawing/2014/main" xmlns="" id="{AD488FAE-8A33-44D2-922D-E1A7E147D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2" name="Rectangle 21">
            <a:extLst>
              <a:ext uri="{FF2B5EF4-FFF2-40B4-BE49-F238E27FC236}">
                <a16:creationId xmlns:a16="http://schemas.microsoft.com/office/drawing/2014/main" xmlns="" id="{D1A684E7-FC3D-4F0E-9F70-C69B3BEFCA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xmlns="" id="{E284F65F-D81D-4196-A4FB-F1C7EAC555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6" name="Rectangle 25">
            <a:extLst>
              <a:ext uri="{FF2B5EF4-FFF2-40B4-BE49-F238E27FC236}">
                <a16:creationId xmlns:a16="http://schemas.microsoft.com/office/drawing/2014/main" xmlns="" id="{FE0E41EA-15C8-4C96-84B8-F9BBB96B5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048452" y="1410458"/>
            <a:ext cx="6495847" cy="2589913"/>
          </a:xfrm>
        </p:spPr>
        <p:txBody>
          <a:bodyPr>
            <a:normAutofit/>
          </a:bodyPr>
          <a:lstStyle/>
          <a:p>
            <a:pPr>
              <a:lnSpc>
                <a:spcPct val="90000"/>
              </a:lnSpc>
            </a:pPr>
            <a:r>
              <a:rPr lang="en-IN" sz="1700">
                <a:solidFill>
                  <a:schemeClr val="bg1"/>
                </a:solidFill>
              </a:rPr>
              <a:t>36. To upload any other supporting document, enter the document description and click the </a:t>
            </a:r>
            <a:r>
              <a:rPr lang="en-IN" sz="1700" b="1">
                <a:solidFill>
                  <a:schemeClr val="bg1"/>
                </a:solidFill>
              </a:rPr>
              <a:t>Choose File</a:t>
            </a:r>
            <a:r>
              <a:rPr lang="en-IN" sz="1700">
                <a:solidFill>
                  <a:schemeClr val="bg1"/>
                </a:solidFill>
              </a:rPr>
              <a:t> button.</a:t>
            </a:r>
          </a:p>
          <a:p>
            <a:pPr>
              <a:lnSpc>
                <a:spcPct val="90000"/>
              </a:lnSpc>
            </a:pPr>
            <a:r>
              <a:rPr lang="en-IN" sz="1700" b="1">
                <a:solidFill>
                  <a:schemeClr val="bg1"/>
                </a:solidFill>
              </a:rPr>
              <a:t>Note</a:t>
            </a:r>
            <a:r>
              <a:rPr lang="en-IN" sz="1700">
                <a:solidFill>
                  <a:schemeClr val="bg1"/>
                </a:solidFill>
              </a:rPr>
              <a:t>:</a:t>
            </a:r>
          </a:p>
          <a:p>
            <a:pPr lvl="0">
              <a:lnSpc>
                <a:spcPct val="90000"/>
              </a:lnSpc>
            </a:pPr>
            <a:r>
              <a:rPr lang="en-IN" sz="1700">
                <a:solidFill>
                  <a:schemeClr val="bg1"/>
                </a:solidFill>
              </a:rPr>
              <a:t>Only PDF &amp; JPEG file format is allowed.</a:t>
            </a:r>
          </a:p>
          <a:p>
            <a:pPr lvl="0">
              <a:lnSpc>
                <a:spcPct val="90000"/>
              </a:lnSpc>
            </a:pPr>
            <a:r>
              <a:rPr lang="en-IN" sz="1700">
                <a:solidFill>
                  <a:schemeClr val="bg1"/>
                </a:solidFill>
              </a:rPr>
              <a:t>Maximum file size for upload is 5MB.</a:t>
            </a:r>
          </a:p>
          <a:p>
            <a:pPr lvl="0">
              <a:lnSpc>
                <a:spcPct val="90000"/>
              </a:lnSpc>
            </a:pPr>
            <a:r>
              <a:rPr lang="en-IN" sz="1700">
                <a:solidFill>
                  <a:schemeClr val="bg1"/>
                </a:solidFill>
              </a:rPr>
              <a:t>Maximum 4 supporting documents can be attached in the application. The remaining documents can be handed over in hard copy</a:t>
            </a:r>
          </a:p>
          <a:p>
            <a:pPr>
              <a:lnSpc>
                <a:spcPct val="90000"/>
              </a:lnSpc>
            </a:pPr>
            <a:endParaRPr lang="en-IN" sz="1700">
              <a:solidFill>
                <a:schemeClr val="bg1"/>
              </a:solidFill>
            </a:endParaRPr>
          </a:p>
        </p:txBody>
      </p:sp>
      <p:pic>
        <p:nvPicPr>
          <p:cNvPr id="4" name="Content Placeholder 3" descr="https://tutorial.gst.gov.in/userguide/appeal/assets/images/appeal_82.gif"/>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4645887" y="4210322"/>
            <a:ext cx="7401619" cy="2642279"/>
          </a:xfrm>
          <a:prstGeom prst="rect">
            <a:avLst/>
          </a:prstGeom>
          <a:noFill/>
          <a:effectLst/>
        </p:spPr>
      </p:pic>
    </p:spTree>
    <p:extLst>
      <p:ext uri="{BB962C8B-B14F-4D97-AF65-F5344CB8AC3E}">
        <p14:creationId xmlns:p14="http://schemas.microsoft.com/office/powerpoint/2010/main" val="3759190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855" y="1447799"/>
            <a:ext cx="3108626" cy="2666827"/>
          </a:xfrm>
        </p:spPr>
        <p:txBody>
          <a:bodyPr vert="horz" lIns="91440" tIns="45720" rIns="91440" bIns="45720" rtlCol="0" anchor="b">
            <a:noAutofit/>
          </a:bodyPr>
          <a:lstStyle/>
          <a:p>
            <a:pPr>
              <a:lnSpc>
                <a:spcPct val="90000"/>
              </a:lnSpc>
            </a:pPr>
            <a:r>
              <a:rPr lang="en-IN" sz="3000" dirty="0">
                <a:latin typeface="72 condensed"/>
              </a:rPr>
              <a:t>37. Select the file to be uploaded and click the </a:t>
            </a:r>
            <a:r>
              <a:rPr lang="en-IN" sz="3000" b="1" dirty="0">
                <a:latin typeface="72 condensed"/>
              </a:rPr>
              <a:t>Open</a:t>
            </a:r>
            <a:r>
              <a:rPr lang="en-IN" sz="3000" dirty="0">
                <a:latin typeface="72 condensed"/>
              </a:rPr>
              <a:t> button.</a:t>
            </a:r>
            <a:br>
              <a:rPr lang="en-IN" sz="3000" dirty="0">
                <a:latin typeface="72 condensed"/>
              </a:rPr>
            </a:br>
            <a:endParaRPr lang="en-IN" sz="3000" dirty="0">
              <a:latin typeface="72 condensed"/>
            </a:endParaRPr>
          </a:p>
        </p:txBody>
      </p:sp>
      <p:sp>
        <p:nvSpPr>
          <p:cNvPr id="13" name="Freeform 11">
            <a:extLst>
              <a:ext uri="{FF2B5EF4-FFF2-40B4-BE49-F238E27FC236}">
                <a16:creationId xmlns:a16="http://schemas.microsoft.com/office/drawing/2014/main" xmlns="" id="{2FEA51AE-2D18-46BE-B2CA-B90B13168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xmlns="" id="{5E6A537E-C106-45AE-9BBB-3CE559441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xmlns="" id="{F918BA52-E4A7-4EEC-898E-C49023767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9" name="Rectangle 18">
            <a:extLst>
              <a:ext uri="{FF2B5EF4-FFF2-40B4-BE49-F238E27FC236}">
                <a16:creationId xmlns:a16="http://schemas.microsoft.com/office/drawing/2014/main" xmlns="" id="{86D3F3B7-282C-4DDC-AD1B-C497F2942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descr="https://tutorial.gst.gov.in/userguide/appeal/assets/images/appeal_63.png"/>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4502112" y="811841"/>
            <a:ext cx="7545394" cy="5628256"/>
          </a:xfrm>
          <a:prstGeom prst="rect">
            <a:avLst/>
          </a:prstGeom>
          <a:noFill/>
          <a:effectLst/>
        </p:spPr>
      </p:pic>
    </p:spTree>
    <p:extLst>
      <p:ext uri="{BB962C8B-B14F-4D97-AF65-F5344CB8AC3E}">
        <p14:creationId xmlns:p14="http://schemas.microsoft.com/office/powerpoint/2010/main" val="908205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xmlns="" id="{BC8E541E-F46D-4823-8DB2-872BC4A722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15DFA58F-DE6F-4232-907E-6B5DB371DC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16">
            <a:extLst>
              <a:ext uri="{FF2B5EF4-FFF2-40B4-BE49-F238E27FC236}">
                <a16:creationId xmlns:a16="http://schemas.microsoft.com/office/drawing/2014/main" xmlns="" id="{8DB971D8-C6E3-4485-8895-8ABD7A9AB7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27" name="Rectangle 26">
            <a:extLst>
              <a:ext uri="{FF2B5EF4-FFF2-40B4-BE49-F238E27FC236}">
                <a16:creationId xmlns:a16="http://schemas.microsoft.com/office/drawing/2014/main" xmlns="" id="{4526474A-480D-4539-BBC4-C39D5B71B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70824"/>
            <a:ext cx="12191695" cy="1487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5">
            <a:extLst>
              <a:ext uri="{FF2B5EF4-FFF2-40B4-BE49-F238E27FC236}">
                <a16:creationId xmlns:a16="http://schemas.microsoft.com/office/drawing/2014/main" xmlns="" id="{1BBBFF8E-A51B-4081-B134-B1E893A89F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3136999"/>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p:cNvSpPr>
            <a:spLocks noGrp="1"/>
          </p:cNvSpPr>
          <p:nvPr>
            <p:ph type="title"/>
          </p:nvPr>
        </p:nvSpPr>
        <p:spPr>
          <a:xfrm>
            <a:off x="636916" y="3928983"/>
            <a:ext cx="9149350" cy="1793390"/>
          </a:xfrm>
        </p:spPr>
        <p:txBody>
          <a:bodyPr vert="horz" lIns="91440" tIns="45720" rIns="91440" bIns="45720" rtlCol="0" anchor="b">
            <a:normAutofit/>
          </a:bodyPr>
          <a:lstStyle/>
          <a:p>
            <a:pPr>
              <a:lnSpc>
                <a:spcPct val="90000"/>
              </a:lnSpc>
            </a:pPr>
            <a:r>
              <a:rPr lang="en-US" sz="3400"/>
              <a:t>38. Click the ADD DOCUMENT button to add the uploaded supporting document.</a:t>
            </a:r>
            <a:br>
              <a:rPr lang="en-US" sz="3400"/>
            </a:br>
            <a:endParaRPr lang="en-US" sz="3400"/>
          </a:p>
        </p:txBody>
      </p:sp>
      <p:pic>
        <p:nvPicPr>
          <p:cNvPr id="4" name="Content Placeholder 3" descr="https://tutorial.gst.gov.in/userguide/appeal/assets/images/appeal_64.png"/>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bwMode="auto">
          <a:xfrm>
            <a:off x="592326" y="572415"/>
            <a:ext cx="11005485" cy="2872541"/>
          </a:xfrm>
          <a:prstGeom prst="rect">
            <a:avLst/>
          </a:prstGeom>
          <a:noFill/>
          <a:effectLst/>
        </p:spPr>
      </p:pic>
    </p:spTree>
    <p:extLst>
      <p:ext uri="{BB962C8B-B14F-4D97-AF65-F5344CB8AC3E}">
        <p14:creationId xmlns:p14="http://schemas.microsoft.com/office/powerpoint/2010/main" val="1036708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xmlns="" id="{0A01F2A2-AEDD-47DC-AFB5-B97CEB9A5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vert="horz" lIns="91440" tIns="45720" rIns="91440" bIns="45720" rtlCol="0" anchor="t">
            <a:normAutofit/>
          </a:bodyPr>
          <a:lstStyle/>
          <a:p>
            <a:endParaRPr lang="en-US"/>
          </a:p>
        </p:txBody>
      </p:sp>
      <p:sp>
        <p:nvSpPr>
          <p:cNvPr id="12" name="Rectangle 11">
            <a:extLst>
              <a:ext uri="{FF2B5EF4-FFF2-40B4-BE49-F238E27FC236}">
                <a16:creationId xmlns:a16="http://schemas.microsoft.com/office/drawing/2014/main" xmlns="" id="{DB5AF5F3-AD0A-4EFA-854A-47C780F262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xmlns="" id="{1E3D6D6C-E192-4135-B1DB-17C71EEBC9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 name="Rectangle 3"/>
          <p:cNvSpPr/>
          <p:nvPr/>
        </p:nvSpPr>
        <p:spPr>
          <a:xfrm>
            <a:off x="462026" y="2102583"/>
            <a:ext cx="11376756" cy="1042010"/>
          </a:xfrm>
          <a:prstGeom prst="rect">
            <a:avLst/>
          </a:prstGeom>
        </p:spPr>
        <p:txBody>
          <a:bodyPr vert="horz" lIns="91440" tIns="45720" rIns="91440" bIns="45720" rtlCol="0" anchor="t">
            <a:noAutofit/>
          </a:bodyPr>
          <a:lstStyle/>
          <a:p>
            <a:pPr defTabSz="457200">
              <a:spcBef>
                <a:spcPts val="1000"/>
              </a:spcBef>
              <a:buClr>
                <a:schemeClr val="accent1"/>
              </a:buClr>
              <a:buSzPct val="80000"/>
              <a:buFont typeface="Wingdings 3" charset="2"/>
              <a:buChar char=""/>
            </a:pPr>
            <a:r>
              <a:rPr lang="en-US" sz="3200">
                <a:solidFill>
                  <a:schemeClr val="bg2"/>
                </a:solidFill>
                <a:latin typeface="+mj-lt"/>
                <a:ea typeface="+mj-ea"/>
                <a:cs typeface="+mj-cs"/>
              </a:rPr>
              <a:t>39. The PDF file is uploaded. You can click the DELETE button to delete the uploaded PDF file.</a:t>
            </a:r>
            <a:endParaRPr lang="en-US" sz="3200">
              <a:solidFill>
                <a:schemeClr val="bg2"/>
              </a:solidFill>
              <a:effectLst/>
              <a:latin typeface="+mj-lt"/>
              <a:ea typeface="+mj-ea"/>
              <a:cs typeface="+mj-cs"/>
            </a:endParaRPr>
          </a:p>
        </p:txBody>
      </p:sp>
      <p:pic>
        <p:nvPicPr>
          <p:cNvPr id="5" name="Content Placeholder 4" descr="https://tutorial.gst.gov.in/userguide/appeal/assets/images/appeal_65.pn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657275" y="3070637"/>
            <a:ext cx="10972531" cy="3566212"/>
          </a:xfrm>
          <a:prstGeom prst="rect">
            <a:avLst/>
          </a:prstGeom>
          <a:noFill/>
          <a:effectLst/>
        </p:spPr>
      </p:pic>
    </p:spTree>
    <p:extLst>
      <p:ext uri="{BB962C8B-B14F-4D97-AF65-F5344CB8AC3E}">
        <p14:creationId xmlns:p14="http://schemas.microsoft.com/office/powerpoint/2010/main" val="3683594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0" y="586134"/>
            <a:ext cx="5803122" cy="1665453"/>
          </a:xfrm>
        </p:spPr>
        <p:txBody>
          <a:bodyPr vert="horz" lIns="91440" tIns="45720" rIns="91440" bIns="45720" rtlCol="0" anchor="t">
            <a:noAutofit/>
          </a:bodyPr>
          <a:lstStyle/>
          <a:p>
            <a:pPr>
              <a:lnSpc>
                <a:spcPct val="90000"/>
              </a:lnSpc>
            </a:pPr>
            <a:r>
              <a:rPr lang="en-IN" sz="3800" b="1" dirty="0">
                <a:latin typeface="72 condensed"/>
              </a:rPr>
              <a:t>G. Preview the Application and Proceed to File</a:t>
            </a:r>
            <a:r>
              <a:rPr lang="en-IN" sz="3800" dirty="0">
                <a:latin typeface="72 condensed"/>
              </a:rPr>
              <a:t/>
            </a:r>
            <a:br>
              <a:rPr lang="en-IN" sz="3800" dirty="0">
                <a:latin typeface="72 condensed"/>
              </a:rPr>
            </a:br>
            <a:endParaRPr lang="en-IN" sz="3800">
              <a:latin typeface="72 condensed"/>
            </a:endParaRPr>
          </a:p>
        </p:txBody>
      </p:sp>
      <p:sp>
        <p:nvSpPr>
          <p:cNvPr id="3" name="Content Placeholder 2"/>
          <p:cNvSpPr>
            <a:spLocks noGrp="1"/>
          </p:cNvSpPr>
          <p:nvPr>
            <p:ph idx="1"/>
          </p:nvPr>
        </p:nvSpPr>
        <p:spPr>
          <a:xfrm>
            <a:off x="648931" y="2438400"/>
            <a:ext cx="5616216" cy="3785419"/>
          </a:xfrm>
        </p:spPr>
        <p:txBody>
          <a:bodyPr vert="horz" lIns="91440" tIns="45720" rIns="91440" bIns="45720" rtlCol="0" anchor="t">
            <a:normAutofit/>
          </a:bodyPr>
          <a:lstStyle/>
          <a:p>
            <a:r>
              <a:rPr lang="en-IN" sz="2800" dirty="0">
                <a:latin typeface="72 condensed"/>
              </a:rPr>
              <a:t>40. To preview the Application before filing, Click the </a:t>
            </a:r>
            <a:r>
              <a:rPr lang="en-IN" sz="2800" b="1" dirty="0">
                <a:latin typeface="72 condensed"/>
              </a:rPr>
              <a:t>PREVIEW </a:t>
            </a:r>
            <a:r>
              <a:rPr lang="en-IN" sz="2800" dirty="0">
                <a:latin typeface="72 condensed"/>
              </a:rPr>
              <a:t>button.</a:t>
            </a:r>
          </a:p>
          <a:p>
            <a:endParaRPr lang="en-IN" sz="2800" dirty="0">
              <a:latin typeface="72 condensed"/>
            </a:endParaRPr>
          </a:p>
        </p:txBody>
      </p:sp>
      <p:sp>
        <p:nvSpPr>
          <p:cNvPr id="9" name="Freeform 31">
            <a:extLst>
              <a:ext uri="{FF2B5EF4-FFF2-40B4-BE49-F238E27FC236}">
                <a16:creationId xmlns:a16="http://schemas.microsoft.com/office/drawing/2014/main" xmlns="" id="{1F7E4252-2F8C-4EA5-8B25-80F4D86EEA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1" name="Rectangle 10">
            <a:extLst>
              <a:ext uri="{FF2B5EF4-FFF2-40B4-BE49-F238E27FC236}">
                <a16:creationId xmlns:a16="http://schemas.microsoft.com/office/drawing/2014/main" xmlns="" id="{1AE682A4-5C0C-437A-88CB-93903D449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xmlns="" id="{BCB0AB8E-3445-441A-B43E-CED27841E7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5" name="Rectangle 14">
            <a:extLst>
              <a:ext uri="{FF2B5EF4-FFF2-40B4-BE49-F238E27FC236}">
                <a16:creationId xmlns:a16="http://schemas.microsoft.com/office/drawing/2014/main" xmlns="" id="{60202AA6-BAFE-417F-904D-4F7027D36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https://tutorial.gst.gov.in/userguide/appeal/assets/images/CR%2020206_Appeal_Manual_Filing%20an%20Appeal_Image9.jpg"/>
          <p:cNvPicPr/>
          <p:nvPr/>
        </p:nvPicPr>
        <p:blipFill>
          <a:blip r:embed="rId3">
            <a:extLst>
              <a:ext uri="{28A0092B-C50C-407E-A947-70E740481C1C}">
                <a14:useLocalDpi xmlns:a14="http://schemas.microsoft.com/office/drawing/2010/main" val="0"/>
              </a:ext>
            </a:extLst>
          </a:blip>
          <a:stretch>
            <a:fillRect/>
          </a:stretch>
        </p:blipFill>
        <p:spPr bwMode="auto">
          <a:xfrm>
            <a:off x="7017402" y="204938"/>
            <a:ext cx="4885912" cy="6433742"/>
          </a:xfrm>
          <a:prstGeom prst="rect">
            <a:avLst/>
          </a:prstGeom>
          <a:noFill/>
          <a:effectLst/>
        </p:spPr>
      </p:pic>
    </p:spTree>
    <p:extLst>
      <p:ext uri="{BB962C8B-B14F-4D97-AF65-F5344CB8AC3E}">
        <p14:creationId xmlns:p14="http://schemas.microsoft.com/office/powerpoint/2010/main" val="996138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3" name="Picture 52">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4" name="Oval 53">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5" name="Picture 54">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6" name="Picture 55">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57" name="Rectangle 56">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939871" y="1325880"/>
            <a:ext cx="5604429" cy="3066507"/>
          </a:xfrm>
        </p:spPr>
        <p:txBody>
          <a:bodyPr vert="horz" lIns="91440" tIns="45720" rIns="91440" bIns="45720" rtlCol="0" anchor="b">
            <a:normAutofit/>
          </a:bodyPr>
          <a:lstStyle/>
          <a:p>
            <a:pPr>
              <a:lnSpc>
                <a:spcPct val="90000"/>
              </a:lnSpc>
            </a:pPr>
            <a:r>
              <a:rPr lang="en-US" sz="3600"/>
              <a:t>41. The PDF file will be downloaded. Open the pdf file and check if all the details are correctly updated.</a:t>
            </a:r>
            <a:br>
              <a:rPr lang="en-US" sz="3600"/>
            </a:br>
            <a:endParaRPr lang="en-US" sz="3600"/>
          </a:p>
        </p:txBody>
      </p:sp>
      <p:sp>
        <p:nvSpPr>
          <p:cNvPr id="58" name="Rectangle 57">
            <a:extLst>
              <a:ext uri="{FF2B5EF4-FFF2-40B4-BE49-F238E27FC236}">
                <a16:creationId xmlns:a16="http://schemas.microsoft.com/office/drawing/2014/main" xmlns="" id="{B12FE664-7AE1-4FD5-8D98-7169F9B2F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64447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36">
            <a:extLst>
              <a:ext uri="{FF2B5EF4-FFF2-40B4-BE49-F238E27FC236}">
                <a16:creationId xmlns:a16="http://schemas.microsoft.com/office/drawing/2014/main" xmlns="" id="{07FB68D8-E42A-45A3-85FF-A75B3E77B9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20355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60" name="Freeform 5">
            <a:extLst>
              <a:ext uri="{FF2B5EF4-FFF2-40B4-BE49-F238E27FC236}">
                <a16:creationId xmlns:a16="http://schemas.microsoft.com/office/drawing/2014/main" xmlns="" id="{378AFD60-F48C-4B53-86B2-50EA0728E2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144846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Content Placeholder 3" descr="https://tutorial.gst.gov.in/userguide/appeal/assets/images/CR%2020206_Appeal_Manual_Filing%20an%20Appeal_Image10.jpg"/>
          <p:cNvPicPr>
            <a:picLocks noGrp="1"/>
          </p:cNvPicPr>
          <p:nvPr>
            <p:ph idx="1"/>
          </p:nvPr>
        </p:nvPicPr>
        <p:blipFill>
          <a:blip r:embed="rId7" cstate="print">
            <a:extLst>
              <a:ext uri="{28A0092B-C50C-407E-A947-70E740481C1C}">
                <a14:useLocalDpi xmlns:a14="http://schemas.microsoft.com/office/drawing/2010/main" val="0"/>
              </a:ext>
            </a:extLst>
          </a:blip>
          <a:stretch>
            <a:fillRect/>
          </a:stretch>
        </p:blipFill>
        <p:spPr bwMode="auto">
          <a:xfrm>
            <a:off x="277299" y="388906"/>
            <a:ext cx="4594542" cy="6424781"/>
          </a:xfrm>
          <a:prstGeom prst="rect">
            <a:avLst/>
          </a:prstGeom>
          <a:noFill/>
          <a:effectLst/>
        </p:spPr>
      </p:pic>
    </p:spTree>
    <p:extLst>
      <p:ext uri="{BB962C8B-B14F-4D97-AF65-F5344CB8AC3E}">
        <p14:creationId xmlns:p14="http://schemas.microsoft.com/office/powerpoint/2010/main" val="2331612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668" y="629266"/>
            <a:ext cx="4802031" cy="1641986"/>
          </a:xfrm>
        </p:spPr>
        <p:txBody>
          <a:bodyPr>
            <a:normAutofit/>
          </a:bodyPr>
          <a:lstStyle/>
          <a:p>
            <a:pPr>
              <a:lnSpc>
                <a:spcPct val="90000"/>
              </a:lnSpc>
            </a:pPr>
            <a:endParaRPr lang="en-IN" sz="2000"/>
          </a:p>
        </p:txBody>
      </p:sp>
      <p:pic>
        <p:nvPicPr>
          <p:cNvPr id="4" name="Content Placeholder 3" descr="https://tutorial.gst.gov.in/userguide/appeal/assets/images/image55_new.png"/>
          <p:cNvPicPr>
            <a:picLocks/>
          </p:cNvPicPr>
          <p:nvPr/>
        </p:nvPicPr>
        <p:blipFill rotWithShape="1">
          <a:blip r:embed="rId3">
            <a:extLst>
              <a:ext uri="{28A0092B-C50C-407E-A947-70E740481C1C}">
                <a14:useLocalDpi xmlns:a14="http://schemas.microsoft.com/office/drawing/2010/main" val="0"/>
              </a:ext>
            </a:extLst>
          </a:blip>
          <a:srcRect l="133" r="9188"/>
          <a:stretch/>
        </p:blipFill>
        <p:spPr bwMode="auto">
          <a:xfrm>
            <a:off x="6100398" y="10"/>
            <a:ext cx="6094412" cy="6857990"/>
          </a:xfrm>
          <a:prstGeom prst="rect">
            <a:avLst/>
          </a:prstGeom>
          <a:noFill/>
        </p:spPr>
      </p:pic>
      <p:sp>
        <p:nvSpPr>
          <p:cNvPr id="16" name="Rectangle 15">
            <a:extLst>
              <a:ext uri="{FF2B5EF4-FFF2-40B4-BE49-F238E27FC236}">
                <a16:creationId xmlns:a16="http://schemas.microsoft.com/office/drawing/2014/main" xmlns="" id="{495DDCFA-D3DE-4CEB-8AFF-C6501187E4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xmlns="" id="{BCB2C4BD-0414-94B6-D181-2F8CEB1A4A3B}"/>
              </a:ext>
            </a:extLst>
          </p:cNvPr>
          <p:cNvSpPr>
            <a:spLocks noGrp="1"/>
          </p:cNvSpPr>
          <p:nvPr>
            <p:ph idx="1"/>
          </p:nvPr>
        </p:nvSpPr>
        <p:spPr>
          <a:xfrm>
            <a:off x="650668" y="1431985"/>
            <a:ext cx="4802031" cy="4816414"/>
          </a:xfrm>
        </p:spPr>
        <p:txBody>
          <a:bodyPr vert="horz" lIns="91440" tIns="45720" rIns="91440" bIns="45720" rtlCol="0" anchor="t">
            <a:normAutofit fontScale="92500" lnSpcReduction="20000"/>
          </a:bodyPr>
          <a:lstStyle/>
          <a:p>
            <a:pPr marL="0" indent="0">
              <a:buNone/>
            </a:pPr>
            <a:r>
              <a:rPr lang="en-IN" sz="3200" b="1">
                <a:latin typeface="72 condensed"/>
              </a:rPr>
              <a:t>Note 1: </a:t>
            </a:r>
            <a:r>
              <a:rPr lang="en-IN" sz="3200">
                <a:latin typeface="72 condensed"/>
              </a:rPr>
              <a:t>Click the </a:t>
            </a:r>
            <a:r>
              <a:rPr lang="en-IN" sz="3200" b="1">
                <a:latin typeface="72 condensed"/>
              </a:rPr>
              <a:t>Financial Year Wise Breakup of Application</a:t>
            </a:r>
            <a:r>
              <a:rPr lang="en-IN" sz="3200">
                <a:latin typeface="72 condensed"/>
              </a:rPr>
              <a:t> to preview financial year wise breakup.</a:t>
            </a:r>
          </a:p>
          <a:p>
            <a:pPr marL="0" indent="0">
              <a:buNone/>
            </a:pPr>
            <a:endParaRPr lang="en-IN" sz="3200">
              <a:latin typeface="72 condensed"/>
            </a:endParaRPr>
          </a:p>
          <a:p>
            <a:pPr>
              <a:buNone/>
            </a:pPr>
            <a:r>
              <a:rPr lang="en-IN" sz="3200" b="1">
                <a:solidFill>
                  <a:srgbClr val="EBEBEB"/>
                </a:solidFill>
                <a:latin typeface="72 condensed"/>
              </a:rPr>
              <a:t>Note 2</a:t>
            </a:r>
            <a:r>
              <a:rPr lang="en-IN" sz="3200">
                <a:solidFill>
                  <a:srgbClr val="EBEBEB"/>
                </a:solidFill>
                <a:latin typeface="72 condensed"/>
              </a:rPr>
              <a:t>: The draft PDF with Financial Year Wise Breakup of amount disputed in the appeal application will be downloaded.</a:t>
            </a:r>
            <a:r>
              <a:rPr lang="en-IN">
                <a:latin typeface="72 condensed"/>
              </a:rPr>
              <a:t/>
            </a:r>
            <a:br>
              <a:rPr lang="en-IN">
                <a:latin typeface="72 condensed"/>
              </a:rPr>
            </a:br>
            <a:endParaRPr lang="en-IN">
              <a:solidFill>
                <a:srgbClr val="000000"/>
              </a:solidFill>
              <a:latin typeface="72 condensed"/>
            </a:endParaRPr>
          </a:p>
          <a:p>
            <a:pPr marL="0" indent="0">
              <a:buNone/>
            </a:pPr>
            <a:endParaRPr lang="en-IN">
              <a:latin typeface="72 condensed"/>
            </a:endParaRPr>
          </a:p>
          <a:p>
            <a:endParaRPr lang="en-IN">
              <a:latin typeface="72 condensed"/>
            </a:endParaRPr>
          </a:p>
          <a:p>
            <a:endParaRPr lang="en-US">
              <a:latin typeface="72 condensed"/>
            </a:endParaRPr>
          </a:p>
        </p:txBody>
      </p:sp>
    </p:spTree>
    <p:extLst>
      <p:ext uri="{BB962C8B-B14F-4D97-AF65-F5344CB8AC3E}">
        <p14:creationId xmlns:p14="http://schemas.microsoft.com/office/powerpoint/2010/main" val="2398463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xmlns="" id="{58E5A035-23A3-4720-BB93-54574C24F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FAED0816-3202-48E9-ABED-521A721599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16">
            <a:extLst>
              <a:ext uri="{FF2B5EF4-FFF2-40B4-BE49-F238E27FC236}">
                <a16:creationId xmlns:a16="http://schemas.microsoft.com/office/drawing/2014/main" xmlns="" id="{CABE022E-1488-4DA5-89B5-07646B3A2F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27737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27" name="Rectangle 26">
            <a:extLst>
              <a:ext uri="{FF2B5EF4-FFF2-40B4-BE49-F238E27FC236}">
                <a16:creationId xmlns:a16="http://schemas.microsoft.com/office/drawing/2014/main" xmlns="" id="{E3D6803B-AEC6-4CD2-86EF-E591BD2FD1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713846"/>
            <a:ext cx="12191695" cy="1144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5">
            <a:extLst>
              <a:ext uri="{FF2B5EF4-FFF2-40B4-BE49-F238E27FC236}">
                <a16:creationId xmlns:a16="http://schemas.microsoft.com/office/drawing/2014/main" xmlns="" id="{80B51C95-9EBC-4AA5-AC2C-3F053E14DE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357920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p:cNvSpPr>
            <a:spLocks noGrp="1"/>
          </p:cNvSpPr>
          <p:nvPr>
            <p:ph type="title"/>
          </p:nvPr>
        </p:nvSpPr>
        <p:spPr>
          <a:xfrm>
            <a:off x="751934" y="4486867"/>
            <a:ext cx="9868218" cy="1954372"/>
          </a:xfrm>
        </p:spPr>
        <p:txBody>
          <a:bodyPr vert="horz" lIns="91440" tIns="45720" rIns="91440" bIns="45720" rtlCol="0" anchor="b">
            <a:noAutofit/>
          </a:bodyPr>
          <a:lstStyle/>
          <a:p>
            <a:pPr>
              <a:lnSpc>
                <a:spcPct val="90000"/>
              </a:lnSpc>
            </a:pPr>
            <a:r>
              <a:rPr lang="en-US" sz="3200">
                <a:latin typeface="72 condensed"/>
              </a:rPr>
              <a:t>Note 3: Click the SAVE AS DRAFT button. The Saved details will be deleted if not submitted within 15 days from the date of saving the details.</a:t>
            </a:r>
            <a:br>
              <a:rPr lang="en-US" sz="3200">
                <a:latin typeface="72 condensed"/>
              </a:rPr>
            </a:br>
            <a:endParaRPr lang="en-US" sz="3200">
              <a:latin typeface="72 condensed"/>
            </a:endParaRPr>
          </a:p>
        </p:txBody>
      </p:sp>
      <p:pic>
        <p:nvPicPr>
          <p:cNvPr id="4" name="Content Placeholder 3" descr="https://tutorial.gst.gov.in/userguide/appeal/assets/images/image57_new.png"/>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bwMode="auto">
          <a:xfrm>
            <a:off x="549193" y="494504"/>
            <a:ext cx="9711524" cy="3084420"/>
          </a:xfrm>
          <a:prstGeom prst="rect">
            <a:avLst/>
          </a:prstGeom>
          <a:noFill/>
          <a:effectLst/>
        </p:spPr>
      </p:pic>
    </p:spTree>
    <p:extLst>
      <p:ext uri="{BB962C8B-B14F-4D97-AF65-F5344CB8AC3E}">
        <p14:creationId xmlns:p14="http://schemas.microsoft.com/office/powerpoint/2010/main" val="2185069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606234" y="1325880"/>
            <a:ext cx="5837425" cy="4446732"/>
          </a:xfrm>
        </p:spPr>
        <p:txBody>
          <a:bodyPr vert="horz" lIns="91440" tIns="45720" rIns="91440" bIns="45720" rtlCol="0" anchor="b">
            <a:noAutofit/>
          </a:bodyPr>
          <a:lstStyle/>
          <a:p>
            <a:pPr>
              <a:lnSpc>
                <a:spcPct val="150000"/>
              </a:lnSpc>
            </a:pPr>
            <a:r>
              <a:rPr lang="en-US" sz="3000">
                <a:latin typeface="72 condensed"/>
              </a:rPr>
              <a:t>42. Select the Name of the Authorized Signatory from the drop-down list.</a:t>
            </a:r>
            <a:br>
              <a:rPr lang="en-US" sz="3000">
                <a:latin typeface="72 condensed"/>
              </a:rPr>
            </a:br>
            <a:r>
              <a:rPr lang="en-US" sz="3000">
                <a:latin typeface="72 condensed"/>
              </a:rPr>
              <a:t>43. Enter the Place where application is filled.</a:t>
            </a:r>
            <a:br>
              <a:rPr lang="en-US" sz="3000">
                <a:latin typeface="72 condensed"/>
              </a:rPr>
            </a:br>
            <a:r>
              <a:rPr lang="en-US" sz="3000">
                <a:latin typeface="72 condensed"/>
              </a:rPr>
              <a:t>44. Click the PROCEED TO FILE button.</a:t>
            </a:r>
            <a:br>
              <a:rPr lang="en-US" sz="3000">
                <a:latin typeface="72 condensed"/>
              </a:rPr>
            </a:br>
            <a:endParaRPr lang="en-US" sz="3000">
              <a:latin typeface="72 condensed"/>
            </a:endParaRPr>
          </a:p>
        </p:txBody>
      </p:sp>
      <p:sp>
        <p:nvSpPr>
          <p:cNvPr id="21" name="Rectangle 20">
            <a:extLst>
              <a:ext uri="{FF2B5EF4-FFF2-40B4-BE49-F238E27FC236}">
                <a16:creationId xmlns:a16="http://schemas.microsoft.com/office/drawing/2014/main" xmlns="" id="{F0C6A2AD-3250-4097-A84B-939453B75C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6914" y="639905"/>
            <a:ext cx="4320057"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https://tutorial.gst.gov.in/userguide/appeal/assets/images/appeal_147.png"/>
          <p:cNvPicPr>
            <a:picLocks noGrp="1"/>
          </p:cNvPicPr>
          <p:nvPr>
            <p:ph idx="1"/>
          </p:nvPr>
        </p:nvPicPr>
        <p:blipFill>
          <a:blip r:embed="rId7" cstate="print">
            <a:extLst>
              <a:ext uri="{28A0092B-C50C-407E-A947-70E740481C1C}">
                <a14:useLocalDpi xmlns:a14="http://schemas.microsoft.com/office/drawing/2010/main" val="0"/>
              </a:ext>
            </a:extLst>
          </a:blip>
          <a:stretch>
            <a:fillRect/>
          </a:stretch>
        </p:blipFill>
        <p:spPr bwMode="auto">
          <a:xfrm>
            <a:off x="955392" y="1066497"/>
            <a:ext cx="3677729" cy="4730199"/>
          </a:xfrm>
          <a:prstGeom prst="rect">
            <a:avLst/>
          </a:prstGeom>
          <a:noFill/>
          <a:effectLst/>
        </p:spPr>
      </p:pic>
    </p:spTree>
    <p:extLst>
      <p:ext uri="{BB962C8B-B14F-4D97-AF65-F5344CB8AC3E}">
        <p14:creationId xmlns:p14="http://schemas.microsoft.com/office/powerpoint/2010/main" val="26632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marker and calendar">
            <a:extLst>
              <a:ext uri="{FF2B5EF4-FFF2-40B4-BE49-F238E27FC236}">
                <a16:creationId xmlns:a16="http://schemas.microsoft.com/office/drawing/2014/main" xmlns="" id="{F24439D9-38FC-43A1-2ED3-C6502B527560}"/>
              </a:ext>
            </a:extLst>
          </p:cNvPr>
          <p:cNvPicPr>
            <a:picLocks noChangeAspect="1"/>
          </p:cNvPicPr>
          <p:nvPr/>
        </p:nvPicPr>
        <p:blipFill rotWithShape="1">
          <a:blip r:embed="rId2">
            <a:duotone>
              <a:prstClr val="black"/>
              <a:schemeClr val="accent5">
                <a:tint val="45000"/>
                <a:satMod val="400000"/>
              </a:schemeClr>
            </a:duotone>
            <a:alphaModFix amt="25000"/>
          </a:blip>
          <a:srcRect t="18290" r="5775" b="2188"/>
          <a:stretch/>
        </p:blipFill>
        <p:spPr>
          <a:xfrm>
            <a:off x="554201" y="321569"/>
            <a:ext cx="11083618" cy="6234536"/>
          </a:xfrm>
          <a:prstGeom prst="rect">
            <a:avLst/>
          </a:prstGeom>
        </p:spPr>
      </p:pic>
      <p:sp>
        <p:nvSpPr>
          <p:cNvPr id="2" name="Title 1"/>
          <p:cNvSpPr>
            <a:spLocks noGrp="1"/>
          </p:cNvSpPr>
          <p:nvPr>
            <p:ph type="ctrTitle"/>
          </p:nvPr>
        </p:nvSpPr>
        <p:spPr>
          <a:xfrm>
            <a:off x="220427" y="1347160"/>
            <a:ext cx="11204657" cy="4163467"/>
          </a:xfrm>
        </p:spPr>
        <p:txBody>
          <a:bodyPr>
            <a:noAutofit/>
          </a:bodyPr>
          <a:lstStyle/>
          <a:p>
            <a:pPr>
              <a:lnSpc>
                <a:spcPct val="90000"/>
              </a:lnSpc>
            </a:pPr>
            <a:r>
              <a:rPr lang="en-IN" sz="4400" dirty="0">
                <a:latin typeface="72 condensed"/>
                <a:cs typeface="Arial"/>
              </a:rPr>
              <a:t>Things to Keep ready</a:t>
            </a:r>
            <a:br>
              <a:rPr lang="en-IN" sz="4400" dirty="0">
                <a:latin typeface="72 condensed"/>
                <a:cs typeface="Arial"/>
              </a:rPr>
            </a:br>
            <a:r>
              <a:rPr lang="en-IN" sz="4400" dirty="0">
                <a:latin typeface="72 condensed"/>
                <a:cs typeface="Arial"/>
              </a:rPr>
              <a:t/>
            </a:r>
            <a:br>
              <a:rPr lang="en-IN" sz="4400" dirty="0">
                <a:latin typeface="72 condensed"/>
                <a:cs typeface="Arial"/>
              </a:rPr>
            </a:br>
            <a:r>
              <a:rPr lang="en-IN" sz="4400" dirty="0">
                <a:effectLst>
                  <a:outerShdw blurRad="38100" dist="38100" dir="2700000" algn="tl">
                    <a:srgbClr val="000000">
                      <a:alpha val="43137"/>
                    </a:srgbClr>
                  </a:outerShdw>
                </a:effectLst>
                <a:latin typeface="72 condensed"/>
                <a:cs typeface="Arial"/>
              </a:rPr>
              <a:t>1. DRC – 07</a:t>
            </a:r>
            <a:br>
              <a:rPr lang="en-IN" sz="4400" dirty="0">
                <a:effectLst>
                  <a:outerShdw blurRad="38100" dist="38100" dir="2700000" algn="tl">
                    <a:srgbClr val="000000">
                      <a:alpha val="43137"/>
                    </a:srgbClr>
                  </a:outerShdw>
                </a:effectLst>
                <a:latin typeface="72 condensed"/>
                <a:cs typeface="Arial"/>
              </a:rPr>
            </a:br>
            <a:r>
              <a:rPr lang="en-IN" sz="4400" dirty="0">
                <a:effectLst>
                  <a:outerShdw blurRad="38100" dist="38100" dir="2700000" algn="tl">
                    <a:srgbClr val="000000">
                      <a:alpha val="43137"/>
                    </a:srgbClr>
                  </a:outerShdw>
                </a:effectLst>
                <a:latin typeface="72 condensed"/>
                <a:cs typeface="Arial"/>
              </a:rPr>
              <a:t>2. Detailed / Speaking Order</a:t>
            </a:r>
            <a:br>
              <a:rPr lang="en-IN" sz="4400" dirty="0">
                <a:effectLst>
                  <a:outerShdw blurRad="38100" dist="38100" dir="2700000" algn="tl">
                    <a:srgbClr val="000000">
                      <a:alpha val="43137"/>
                    </a:srgbClr>
                  </a:outerShdw>
                </a:effectLst>
                <a:latin typeface="72 condensed"/>
                <a:cs typeface="Arial"/>
              </a:rPr>
            </a:br>
            <a:r>
              <a:rPr lang="en-IN" sz="4400" dirty="0">
                <a:effectLst>
                  <a:outerShdw blurRad="38100" dist="38100" dir="2700000" algn="tl">
                    <a:srgbClr val="000000">
                      <a:alpha val="43137"/>
                    </a:srgbClr>
                  </a:outerShdw>
                </a:effectLst>
                <a:latin typeface="72 condensed"/>
                <a:cs typeface="Arial"/>
              </a:rPr>
              <a:t>3. Show Cause Notice</a:t>
            </a:r>
            <a:br>
              <a:rPr lang="en-IN" sz="4400" dirty="0">
                <a:effectLst>
                  <a:outerShdw blurRad="38100" dist="38100" dir="2700000" algn="tl">
                    <a:srgbClr val="000000">
                      <a:alpha val="43137"/>
                    </a:srgbClr>
                  </a:outerShdw>
                </a:effectLst>
                <a:latin typeface="72 condensed"/>
                <a:cs typeface="Arial"/>
              </a:rPr>
            </a:br>
            <a:r>
              <a:rPr lang="en-IN" sz="4400" dirty="0">
                <a:effectLst>
                  <a:outerShdw blurRad="38100" dist="38100" dir="2700000" algn="tl">
                    <a:srgbClr val="000000">
                      <a:alpha val="43137"/>
                    </a:srgbClr>
                  </a:outerShdw>
                </a:effectLst>
                <a:latin typeface="72 condensed"/>
                <a:cs typeface="Arial"/>
              </a:rPr>
              <a:t>4. Reply to SCN</a:t>
            </a:r>
            <a:br>
              <a:rPr lang="en-IN" sz="4400" dirty="0">
                <a:effectLst>
                  <a:outerShdw blurRad="38100" dist="38100" dir="2700000" algn="tl">
                    <a:srgbClr val="000000">
                      <a:alpha val="43137"/>
                    </a:srgbClr>
                  </a:outerShdw>
                </a:effectLst>
                <a:latin typeface="72 condensed"/>
                <a:cs typeface="Arial"/>
              </a:rPr>
            </a:br>
            <a:r>
              <a:rPr lang="en-IN" sz="4400" dirty="0">
                <a:effectLst>
                  <a:outerShdw blurRad="38100" dist="38100" dir="2700000" algn="tl">
                    <a:srgbClr val="000000">
                      <a:alpha val="43137"/>
                    </a:srgbClr>
                  </a:outerShdw>
                </a:effectLst>
                <a:latin typeface="72 condensed"/>
                <a:cs typeface="Arial"/>
              </a:rPr>
              <a:t>5. Proof of Receipt of Order</a:t>
            </a:r>
            <a:br>
              <a:rPr lang="en-IN" sz="4400" dirty="0">
                <a:effectLst>
                  <a:outerShdw blurRad="38100" dist="38100" dir="2700000" algn="tl">
                    <a:srgbClr val="000000">
                      <a:alpha val="43137"/>
                    </a:srgbClr>
                  </a:outerShdw>
                </a:effectLst>
                <a:latin typeface="72 condensed"/>
                <a:cs typeface="Arial"/>
              </a:rPr>
            </a:br>
            <a:r>
              <a:rPr lang="en-IN" sz="4400" dirty="0">
                <a:effectLst>
                  <a:outerShdw blurRad="38100" dist="38100" dir="2700000" algn="tl">
                    <a:srgbClr val="000000">
                      <a:alpha val="43137"/>
                    </a:srgbClr>
                  </a:outerShdw>
                </a:effectLst>
                <a:latin typeface="72 condensed"/>
                <a:cs typeface="Arial"/>
              </a:rPr>
              <a:t>6. Workings, Calculations, Annexures, Case Laws</a:t>
            </a:r>
          </a:p>
        </p:txBody>
      </p:sp>
      <p:sp>
        <p:nvSpPr>
          <p:cNvPr id="3" name="Subtitle 2"/>
          <p:cNvSpPr>
            <a:spLocks noGrp="1"/>
          </p:cNvSpPr>
          <p:nvPr>
            <p:ph type="subTitle" idx="1"/>
          </p:nvPr>
        </p:nvSpPr>
        <p:spPr>
          <a:xfrm>
            <a:off x="1154955" y="4777380"/>
            <a:ext cx="8825658" cy="861420"/>
          </a:xfrm>
        </p:spPr>
        <p:txBody>
          <a:bodyPr>
            <a:norm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IN"/>
          </a:p>
        </p:txBody>
      </p:sp>
    </p:spTree>
    <p:extLst>
      <p:ext uri="{BB962C8B-B14F-4D97-AF65-F5344CB8AC3E}">
        <p14:creationId xmlns:p14="http://schemas.microsoft.com/office/powerpoint/2010/main" val="138208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1" nodeType="afterEffect">
                                  <p:stCondLst>
                                    <p:cond delay="0"/>
                                  </p:stCondLst>
                                  <p:childTnLst>
                                    <p:set>
                                      <p:cBhvr>
                                        <p:cTn id="9" dur="1" fill="hold">
                                          <p:stCondLst>
                                            <p:cond delay="999"/>
                                          </p:stCondLst>
                                        </p:cTn>
                                        <p:tgtEl>
                                          <p:spTgt spid="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2" nodeType="afterEffect">
                                  <p:stCondLst>
                                    <p:cond delay="0"/>
                                  </p:stCondLst>
                                  <p:childTnLst>
                                    <p:set>
                                      <p:cBhvr>
                                        <p:cTn id="12" dur="1" fill="hold">
                                          <p:stCondLst>
                                            <p:cond delay="999"/>
                                          </p:stCondLst>
                                        </p:cTn>
                                        <p:tgtEl>
                                          <p:spTgt spid="2"/>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3" nodeType="afterEffect">
                                  <p:stCondLst>
                                    <p:cond delay="0"/>
                                  </p:stCondLst>
                                  <p:childTnLst>
                                    <p:set>
                                      <p:cBhvr>
                                        <p:cTn id="15" dur="1" fill="hold">
                                          <p:stCondLst>
                                            <p:cond delay="999"/>
                                          </p:stCondLst>
                                        </p:cTn>
                                        <p:tgtEl>
                                          <p:spTgt spid="2"/>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4" nodeType="afterEffect">
                                  <p:stCondLst>
                                    <p:cond delay="0"/>
                                  </p:stCondLst>
                                  <p:childTnLst>
                                    <p:set>
                                      <p:cBhvr>
                                        <p:cTn id="18" dur="1" fill="hold">
                                          <p:stCondLst>
                                            <p:cond delay="999"/>
                                          </p:stCondLst>
                                        </p:cTn>
                                        <p:tgtEl>
                                          <p:spTgt spid="2"/>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5" nodeType="afterEffect">
                                  <p:stCondLst>
                                    <p:cond delay="0"/>
                                  </p:stCondLst>
                                  <p:childTnLst>
                                    <p:set>
                                      <p:cBhvr>
                                        <p:cTn id="21" dur="1" fill="hold">
                                          <p:stCondLst>
                                            <p:cond delay="9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xmlns="" id="{B87A2B17-D3E0-4B38-823F-45312C0B3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8592A21B-8E82-4396-A130-C7531DF0A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16">
            <a:extLst>
              <a:ext uri="{FF2B5EF4-FFF2-40B4-BE49-F238E27FC236}">
                <a16:creationId xmlns:a16="http://schemas.microsoft.com/office/drawing/2014/main" xmlns="" id="{ACA9027C-9377-4A86-A639-42BA502ADE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27" name="Freeform 5">
            <a:extLst>
              <a:ext uri="{FF2B5EF4-FFF2-40B4-BE49-F238E27FC236}">
                <a16:creationId xmlns:a16="http://schemas.microsoft.com/office/drawing/2014/main" xmlns="" id="{423EDA5B-B414-4C7C-8CBA-3D9D79973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p:cNvSpPr>
            <a:spLocks noGrp="1"/>
          </p:cNvSpPr>
          <p:nvPr>
            <p:ph type="title"/>
          </p:nvPr>
        </p:nvSpPr>
        <p:spPr>
          <a:xfrm>
            <a:off x="751934" y="4768083"/>
            <a:ext cx="9681313" cy="1745043"/>
          </a:xfrm>
        </p:spPr>
        <p:txBody>
          <a:bodyPr vert="horz" lIns="91440" tIns="45720" rIns="91440" bIns="45720" rtlCol="0" anchor="b">
            <a:noAutofit/>
          </a:bodyPr>
          <a:lstStyle/>
          <a:p>
            <a:pPr>
              <a:lnSpc>
                <a:spcPct val="90000"/>
              </a:lnSpc>
            </a:pPr>
            <a:r>
              <a:rPr lang="en-US" sz="3200">
                <a:latin typeface="72 condensed"/>
              </a:rPr>
              <a:t>45. Click the PROCEED button.</a:t>
            </a:r>
            <a:br>
              <a:rPr lang="en-US" sz="3200">
                <a:latin typeface="72 condensed"/>
              </a:rPr>
            </a:br>
            <a:r>
              <a:rPr lang="en-US" sz="3200">
                <a:latin typeface="72 condensed"/>
              </a:rPr>
              <a:t>46. Click the SUBMIT WITH DSC or SUBMIT WITH EVC button.</a:t>
            </a:r>
            <a:br>
              <a:rPr lang="en-US" sz="3200">
                <a:latin typeface="72 condensed"/>
              </a:rPr>
            </a:br>
            <a:endParaRPr lang="en-US" sz="3200">
              <a:latin typeface="72 condensed"/>
            </a:endParaRPr>
          </a:p>
        </p:txBody>
      </p:sp>
      <p:pic>
        <p:nvPicPr>
          <p:cNvPr id="4" name="Content Placeholder 3" descr="https://tutorial.gst.gov.in/userguide/appeal/assets/images/appeal_97.gif"/>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bwMode="auto">
          <a:xfrm>
            <a:off x="1268061" y="568194"/>
            <a:ext cx="8329257" cy="3593768"/>
          </a:xfrm>
          <a:prstGeom prst="rect">
            <a:avLst/>
          </a:prstGeom>
          <a:noFill/>
          <a:effectLst/>
        </p:spPr>
      </p:pic>
    </p:spTree>
    <p:extLst>
      <p:ext uri="{BB962C8B-B14F-4D97-AF65-F5344CB8AC3E}">
        <p14:creationId xmlns:p14="http://schemas.microsoft.com/office/powerpoint/2010/main" val="2569130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299" y="586135"/>
            <a:ext cx="3835557" cy="5637685"/>
          </a:xfrm>
        </p:spPr>
        <p:txBody>
          <a:bodyPr vert="horz" lIns="91440" tIns="45720" rIns="91440" bIns="45720" rtlCol="0" anchor="ctr">
            <a:noAutofit/>
          </a:bodyPr>
          <a:lstStyle/>
          <a:p>
            <a:pPr>
              <a:lnSpc>
                <a:spcPct val="90000"/>
              </a:lnSpc>
            </a:pPr>
            <a:r>
              <a:rPr lang="en-IN" sz="2700">
                <a:latin typeface="72 condensed"/>
              </a:rPr>
              <a:t>In case of</a:t>
            </a:r>
            <a:r>
              <a:rPr lang="en-IN" sz="2700" b="1">
                <a:latin typeface="72 condensed"/>
              </a:rPr>
              <a:t> SUBMIT WITH DSC</a:t>
            </a:r>
            <a:r>
              <a:rPr lang="en-IN" sz="2700">
                <a:latin typeface="72 condensed"/>
              </a:rPr>
              <a:t/>
            </a:r>
            <a:br>
              <a:rPr lang="en-IN" sz="2700">
                <a:latin typeface="72 condensed"/>
              </a:rPr>
            </a:br>
            <a:r>
              <a:rPr lang="en-IN" sz="2700">
                <a:latin typeface="72 condensed"/>
              </a:rPr>
              <a:t> </a:t>
            </a:r>
            <a:br>
              <a:rPr lang="en-IN" sz="2700">
                <a:latin typeface="72 condensed"/>
              </a:rPr>
            </a:br>
            <a:r>
              <a:rPr lang="en-IN" sz="2700">
                <a:latin typeface="72 condensed"/>
              </a:rPr>
              <a:t>a. Select the certificate and click the </a:t>
            </a:r>
            <a:r>
              <a:rPr lang="en-IN" sz="2700" b="1">
                <a:latin typeface="72 condensed"/>
              </a:rPr>
              <a:t>SIGN </a:t>
            </a:r>
            <a:r>
              <a:rPr lang="en-IN" sz="2700">
                <a:latin typeface="72 condensed"/>
              </a:rPr>
              <a:t>button.</a:t>
            </a:r>
            <a:br>
              <a:rPr lang="en-IN" sz="2700">
                <a:latin typeface="72 condensed"/>
              </a:rPr>
            </a:br>
            <a:r>
              <a:rPr lang="en-IN" sz="2700">
                <a:latin typeface="72 condensed"/>
              </a:rPr>
              <a:t> </a:t>
            </a:r>
            <a:br>
              <a:rPr lang="en-IN" sz="2700">
                <a:latin typeface="72 condensed"/>
              </a:rPr>
            </a:br>
            <a:r>
              <a:rPr lang="en-IN" sz="2700" b="1">
                <a:latin typeface="72 condensed"/>
              </a:rPr>
              <a:t>In case of SUBMIT WITH EVC</a:t>
            </a:r>
            <a:r>
              <a:rPr lang="en-IN" sz="2700">
                <a:latin typeface="72 condensed"/>
              </a:rPr>
              <a:t/>
            </a:r>
            <a:br>
              <a:rPr lang="en-IN" sz="2700">
                <a:latin typeface="72 condensed"/>
              </a:rPr>
            </a:br>
            <a:r>
              <a:rPr lang="en-IN" sz="2700" i="1">
                <a:latin typeface="72 condensed"/>
              </a:rPr>
              <a:t> </a:t>
            </a:r>
            <a:r>
              <a:rPr lang="en-IN" sz="2700">
                <a:latin typeface="72 condensed"/>
              </a:rPr>
              <a:t/>
            </a:r>
            <a:br>
              <a:rPr lang="en-IN" sz="2700">
                <a:latin typeface="72 condensed"/>
              </a:rPr>
            </a:br>
            <a:r>
              <a:rPr lang="en-IN" sz="2700">
                <a:latin typeface="72 condensed"/>
              </a:rPr>
              <a:t>a.  Enter the OTP sent on email and mobile number of the Authorized Signatory registered at the GST Portal and click the </a:t>
            </a:r>
            <a:r>
              <a:rPr lang="en-IN" sz="2700" b="1">
                <a:latin typeface="72 condensed"/>
              </a:rPr>
              <a:t>VERIFY</a:t>
            </a:r>
            <a:r>
              <a:rPr lang="en-IN" sz="2700">
                <a:latin typeface="72 condensed"/>
              </a:rPr>
              <a:t> button.</a:t>
            </a:r>
            <a:br>
              <a:rPr lang="en-IN" sz="2700">
                <a:latin typeface="72 condensed"/>
              </a:rPr>
            </a:br>
            <a:endParaRPr lang="en-IN" sz="2700">
              <a:latin typeface="72 condensed"/>
            </a:endParaRPr>
          </a:p>
        </p:txBody>
      </p:sp>
      <p:sp>
        <p:nvSpPr>
          <p:cNvPr id="11" name="Freeform 7">
            <a:extLst>
              <a:ext uri="{FF2B5EF4-FFF2-40B4-BE49-F238E27FC236}">
                <a16:creationId xmlns:a16="http://schemas.microsoft.com/office/drawing/2014/main" xmlns="" id="{A89F1728-E5A8-4BD0-B9CA-EEF2932EF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Rectangle 12">
            <a:extLst>
              <a:ext uri="{FF2B5EF4-FFF2-40B4-BE49-F238E27FC236}">
                <a16:creationId xmlns:a16="http://schemas.microsoft.com/office/drawing/2014/main" xmlns="" id="{BB9D57DE-38E5-4D79-A639-6C94A39EFA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xmlns="" id="{60C18FE5-FC12-4EB1-8FE4-487733A2F6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7" name="Rectangle 16">
            <a:extLst>
              <a:ext uri="{FF2B5EF4-FFF2-40B4-BE49-F238E27FC236}">
                <a16:creationId xmlns:a16="http://schemas.microsoft.com/office/drawing/2014/main" xmlns="" id="{D169092A-AB26-44D5-B7AB-FCEF25A5A7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xmlns="" id="{5C76BA59-F49D-4B4E-7E8B-9BC9194F2D5F}"/>
              </a:ext>
            </a:extLst>
          </p:cNvPr>
          <p:cNvSpPr>
            <a:spLocks noGrp="1"/>
          </p:cNvSpPr>
          <p:nvPr>
            <p:ph idx="1"/>
          </p:nvPr>
        </p:nvSpPr>
        <p:spPr>
          <a:xfrm>
            <a:off x="5048452" y="1410459"/>
            <a:ext cx="6495847" cy="1885146"/>
          </a:xfrm>
        </p:spPr>
        <p:txBody>
          <a:bodyPr>
            <a:normAutofit/>
          </a:bodyPr>
          <a:lstStyle/>
          <a:p>
            <a:endParaRPr lang="en-US">
              <a:solidFill>
                <a:schemeClr val="bg1"/>
              </a:solidFill>
            </a:endParaRPr>
          </a:p>
        </p:txBody>
      </p:sp>
      <p:pic>
        <p:nvPicPr>
          <p:cNvPr id="4" name="Content Placeholder 3" descr="https://tutorial.gst.gov.in/userguide/appeal/assets/images/appeal_88.gif"/>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034075" y="2354698"/>
            <a:ext cx="6769892" cy="2934595"/>
          </a:xfrm>
          <a:prstGeom prst="rect">
            <a:avLst/>
          </a:prstGeom>
          <a:noFill/>
          <a:effectLst/>
        </p:spPr>
      </p:pic>
    </p:spTree>
    <p:extLst>
      <p:ext uri="{BB962C8B-B14F-4D97-AF65-F5344CB8AC3E}">
        <p14:creationId xmlns:p14="http://schemas.microsoft.com/office/powerpoint/2010/main" val="3761558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6916" y="4499371"/>
            <a:ext cx="9587172" cy="2516963"/>
          </a:xfrm>
        </p:spPr>
        <p:txBody>
          <a:bodyPr vert="horz" lIns="91440" tIns="45720" rIns="91440" bIns="45720" rtlCol="0" anchor="b">
            <a:noAutofit/>
          </a:bodyPr>
          <a:lstStyle/>
          <a:p>
            <a:pPr>
              <a:lnSpc>
                <a:spcPct val="90000"/>
              </a:lnSpc>
            </a:pPr>
            <a:r>
              <a:rPr lang="en-US" sz="2000" dirty="0">
                <a:latin typeface="72 condensed"/>
              </a:rPr>
              <a:t>47. A confirmation message is displayed that form has been signed. You can click the DOWNLOAD button to download the acknowledgement receipt.</a:t>
            </a:r>
            <a:br>
              <a:rPr lang="en-US" sz="2000" dirty="0">
                <a:latin typeface="72 condensed"/>
              </a:rPr>
            </a:br>
            <a:r>
              <a:rPr lang="en-US" sz="2000" dirty="0">
                <a:latin typeface="72 condensed"/>
              </a:rPr>
              <a:t/>
            </a:r>
            <a:br>
              <a:rPr lang="en-US" sz="2000" dirty="0">
                <a:latin typeface="72 condensed"/>
              </a:rPr>
            </a:br>
            <a:r>
              <a:rPr lang="en-IN" sz="2000" dirty="0">
                <a:latin typeface="72 condensed"/>
              </a:rPr>
              <a:t>Once an appeal against a demand order is filed, an email and SMS is sent to the taxpayer (or an unregistered person, as the case may be) and Appellate Authority. </a:t>
            </a:r>
            <a:endParaRPr lang="en-US" sz="2000" dirty="0">
              <a:latin typeface="72 condensed"/>
            </a:endParaRPr>
          </a:p>
          <a:p>
            <a:pPr>
              <a:lnSpc>
                <a:spcPct val="90000"/>
              </a:lnSpc>
            </a:pPr>
            <a:r>
              <a:rPr lang="en-US" sz="2600" dirty="0">
                <a:latin typeface="72 condensed"/>
              </a:rPr>
              <a:t/>
            </a:r>
            <a:br>
              <a:rPr lang="en-US" sz="2600" dirty="0">
                <a:latin typeface="72 condensed"/>
              </a:rPr>
            </a:br>
            <a:endParaRPr lang="en-US" sz="2000" dirty="0">
              <a:latin typeface="72 condensed"/>
            </a:endParaRPr>
          </a:p>
        </p:txBody>
      </p:sp>
      <p:pic>
        <p:nvPicPr>
          <p:cNvPr id="4" name="Content Placeholder 3" descr="https://tutorial.gst.gov.in/userguide/appeal/assets/images/appeal_98.gif"/>
          <p:cNvPicPr>
            <a:picLocks noGrp="1"/>
          </p:cNvPicPr>
          <p:nvPr>
            <p:ph idx="1"/>
          </p:nvPr>
        </p:nvPicPr>
        <p:blipFill rotWithShape="1">
          <a:blip r:embed="rId7">
            <a:extLst>
              <a:ext uri="{28A0092B-C50C-407E-A947-70E740481C1C}">
                <a14:useLocalDpi xmlns:a14="http://schemas.microsoft.com/office/drawing/2010/main" val="0"/>
              </a:ext>
            </a:extLst>
          </a:blip>
          <a:srcRect t="7485" r="-3" b="9170"/>
          <a:stretch/>
        </p:blipFill>
        <p:spPr bwMode="auto">
          <a:xfrm>
            <a:off x="635458" y="640080"/>
            <a:ext cx="9186063" cy="3602736"/>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717459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6E2EA-613A-82EF-F1B3-6DAA20646D00}"/>
              </a:ext>
            </a:extLst>
          </p:cNvPr>
          <p:cNvSpPr>
            <a:spLocks noGrp="1"/>
          </p:cNvSpPr>
          <p:nvPr>
            <p:ph type="title"/>
          </p:nvPr>
        </p:nvSpPr>
        <p:spPr>
          <a:xfrm>
            <a:off x="646111" y="452718"/>
            <a:ext cx="9404723" cy="668159"/>
          </a:xfrm>
        </p:spPr>
        <p:txBody>
          <a:bodyPr/>
          <a:lstStyle/>
          <a:p>
            <a:r>
              <a:rPr lang="en-IN" dirty="0"/>
              <a:t>Practical Aspects - GOA</a:t>
            </a:r>
          </a:p>
        </p:txBody>
      </p:sp>
      <p:sp>
        <p:nvSpPr>
          <p:cNvPr id="3" name="Content Placeholder 2">
            <a:extLst>
              <a:ext uri="{FF2B5EF4-FFF2-40B4-BE49-F238E27FC236}">
                <a16:creationId xmlns:a16="http://schemas.microsoft.com/office/drawing/2014/main" xmlns="" id="{BDECECBC-49ED-5373-FBB1-8CCCE351842E}"/>
              </a:ext>
            </a:extLst>
          </p:cNvPr>
          <p:cNvSpPr>
            <a:spLocks noGrp="1"/>
          </p:cNvSpPr>
          <p:nvPr>
            <p:ph idx="1"/>
          </p:nvPr>
        </p:nvSpPr>
        <p:spPr>
          <a:xfrm>
            <a:off x="778847" y="1331259"/>
            <a:ext cx="10272611" cy="5074023"/>
          </a:xfrm>
        </p:spPr>
        <p:txBody>
          <a:bodyPr>
            <a:normAutofit/>
          </a:bodyPr>
          <a:lstStyle/>
          <a:p>
            <a:r>
              <a:rPr lang="en-IN" dirty="0"/>
              <a:t>Grounds of Appeal to contain</a:t>
            </a:r>
          </a:p>
          <a:p>
            <a:pPr lvl="1"/>
            <a:r>
              <a:rPr lang="en-IN" dirty="0"/>
              <a:t>The erroneous status of order</a:t>
            </a:r>
          </a:p>
          <a:p>
            <a:pPr lvl="1"/>
            <a:r>
              <a:rPr lang="en-IN" dirty="0"/>
              <a:t>How the order has failed to consider the submissions</a:t>
            </a:r>
          </a:p>
          <a:p>
            <a:pPr lvl="1"/>
            <a:r>
              <a:rPr lang="en-IN" dirty="0"/>
              <a:t>Violation of Principles of Natural Justice</a:t>
            </a:r>
          </a:p>
          <a:p>
            <a:pPr lvl="1"/>
            <a:r>
              <a:rPr lang="en-IN" dirty="0"/>
              <a:t>Issue wise allegations and their responses</a:t>
            </a:r>
          </a:p>
          <a:p>
            <a:pPr lvl="1"/>
            <a:r>
              <a:rPr lang="en-IN" dirty="0"/>
              <a:t>IF reasoned order, then Reasons given by the adjudicating authority for non acceptance of the plea</a:t>
            </a:r>
          </a:p>
          <a:p>
            <a:pPr lvl="1"/>
            <a:r>
              <a:rPr lang="en-IN" dirty="0"/>
              <a:t>If Unreasoned order – Challenge the same</a:t>
            </a:r>
          </a:p>
          <a:p>
            <a:pPr lvl="1"/>
            <a:r>
              <a:rPr lang="en-IN" dirty="0"/>
              <a:t>Quote the applicability or provision / circular / notification / GST Council minutes</a:t>
            </a:r>
          </a:p>
          <a:p>
            <a:pPr lvl="1"/>
            <a:r>
              <a:rPr lang="en-IN" dirty="0"/>
              <a:t>Interpret how the provisions are either applicable / not applicable.</a:t>
            </a:r>
          </a:p>
          <a:p>
            <a:pPr lvl="1"/>
            <a:r>
              <a:rPr lang="en-IN" dirty="0"/>
              <a:t>Defend all the allegation / reasoning given in the SCN and the order</a:t>
            </a:r>
          </a:p>
          <a:p>
            <a:pPr lvl="1"/>
            <a:r>
              <a:rPr lang="en-IN" dirty="0"/>
              <a:t>Quote identical judicial pronouncements</a:t>
            </a:r>
          </a:p>
        </p:txBody>
      </p:sp>
    </p:spTree>
    <p:extLst>
      <p:ext uri="{BB962C8B-B14F-4D97-AF65-F5344CB8AC3E}">
        <p14:creationId xmlns:p14="http://schemas.microsoft.com/office/powerpoint/2010/main" val="2398653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6E2EA-613A-82EF-F1B3-6DAA20646D00}"/>
              </a:ext>
            </a:extLst>
          </p:cNvPr>
          <p:cNvSpPr>
            <a:spLocks noGrp="1"/>
          </p:cNvSpPr>
          <p:nvPr>
            <p:ph type="title"/>
          </p:nvPr>
        </p:nvSpPr>
        <p:spPr>
          <a:xfrm>
            <a:off x="646111" y="452718"/>
            <a:ext cx="9404723" cy="668159"/>
          </a:xfrm>
        </p:spPr>
        <p:txBody>
          <a:bodyPr/>
          <a:lstStyle/>
          <a:p>
            <a:r>
              <a:rPr lang="en-IN" dirty="0"/>
              <a:t>Practical Aspects - SOF</a:t>
            </a:r>
          </a:p>
        </p:txBody>
      </p:sp>
      <p:sp>
        <p:nvSpPr>
          <p:cNvPr id="3" name="Content Placeholder 2">
            <a:extLst>
              <a:ext uri="{FF2B5EF4-FFF2-40B4-BE49-F238E27FC236}">
                <a16:creationId xmlns:a16="http://schemas.microsoft.com/office/drawing/2014/main" xmlns="" id="{BDECECBC-49ED-5373-FBB1-8CCCE351842E}"/>
              </a:ext>
            </a:extLst>
          </p:cNvPr>
          <p:cNvSpPr>
            <a:spLocks noGrp="1"/>
          </p:cNvSpPr>
          <p:nvPr>
            <p:ph idx="1"/>
          </p:nvPr>
        </p:nvSpPr>
        <p:spPr>
          <a:xfrm>
            <a:off x="778847" y="1331259"/>
            <a:ext cx="10272611" cy="5074023"/>
          </a:xfrm>
        </p:spPr>
        <p:txBody>
          <a:bodyPr>
            <a:normAutofit/>
          </a:bodyPr>
          <a:lstStyle/>
          <a:p>
            <a:r>
              <a:rPr lang="en-IN" dirty="0"/>
              <a:t>Statement of Facts to contain</a:t>
            </a:r>
          </a:p>
          <a:p>
            <a:pPr lvl="1"/>
            <a:r>
              <a:rPr lang="en-IN" dirty="0"/>
              <a:t>Who is the taxpayer</a:t>
            </a:r>
          </a:p>
          <a:p>
            <a:pPr lvl="1"/>
            <a:r>
              <a:rPr lang="en-IN" dirty="0"/>
              <a:t>What is his GST Registration number if registered / Temp No.</a:t>
            </a:r>
          </a:p>
          <a:p>
            <a:pPr lvl="1"/>
            <a:r>
              <a:rPr lang="en-IN" dirty="0"/>
              <a:t>Under which jurisdiction does the taxpayer fall?</a:t>
            </a:r>
          </a:p>
          <a:p>
            <a:pPr lvl="1"/>
            <a:r>
              <a:rPr lang="en-IN" dirty="0"/>
              <a:t>When was the audit conducted (if applicable)</a:t>
            </a:r>
          </a:p>
          <a:p>
            <a:pPr lvl="1"/>
            <a:r>
              <a:rPr lang="en-IN" dirty="0"/>
              <a:t>When was the response submitted</a:t>
            </a:r>
          </a:p>
          <a:p>
            <a:pPr lvl="1"/>
            <a:r>
              <a:rPr lang="en-IN" dirty="0"/>
              <a:t>When was the SCN Issued</a:t>
            </a:r>
          </a:p>
          <a:p>
            <a:pPr lvl="1"/>
            <a:r>
              <a:rPr lang="en-IN" dirty="0"/>
              <a:t>What were the allegations in the SCN</a:t>
            </a:r>
          </a:p>
          <a:p>
            <a:pPr lvl="1"/>
            <a:r>
              <a:rPr lang="en-IN" dirty="0"/>
              <a:t>When and what was the response submitted for the SCN (brief)</a:t>
            </a:r>
          </a:p>
          <a:p>
            <a:pPr lvl="1"/>
            <a:r>
              <a:rPr lang="en-IN" dirty="0"/>
              <a:t>When was the personal hearing called for and when did the appellant / AR Appear</a:t>
            </a:r>
          </a:p>
          <a:p>
            <a:pPr lvl="1"/>
            <a:r>
              <a:rPr lang="en-IN" dirty="0"/>
              <a:t>When did the order was passed</a:t>
            </a:r>
          </a:p>
          <a:p>
            <a:pPr lvl="1"/>
            <a:r>
              <a:rPr lang="en-IN" dirty="0"/>
              <a:t>When the order was received.</a:t>
            </a:r>
          </a:p>
        </p:txBody>
      </p:sp>
    </p:spTree>
    <p:extLst>
      <p:ext uri="{BB962C8B-B14F-4D97-AF65-F5344CB8AC3E}">
        <p14:creationId xmlns:p14="http://schemas.microsoft.com/office/powerpoint/2010/main" val="178988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6E2EA-613A-82EF-F1B3-6DAA20646D00}"/>
              </a:ext>
            </a:extLst>
          </p:cNvPr>
          <p:cNvSpPr>
            <a:spLocks noGrp="1"/>
          </p:cNvSpPr>
          <p:nvPr>
            <p:ph type="title"/>
          </p:nvPr>
        </p:nvSpPr>
        <p:spPr>
          <a:xfrm>
            <a:off x="646111" y="452718"/>
            <a:ext cx="9404723" cy="668159"/>
          </a:xfrm>
        </p:spPr>
        <p:txBody>
          <a:bodyPr/>
          <a:lstStyle/>
          <a:p>
            <a:r>
              <a:rPr lang="en-IN" sz="3600" dirty="0"/>
              <a:t>Practical Aspects – Physical Submissions</a:t>
            </a:r>
            <a:endParaRPr lang="en-IN" dirty="0"/>
          </a:p>
        </p:txBody>
      </p:sp>
      <p:sp>
        <p:nvSpPr>
          <p:cNvPr id="3" name="Content Placeholder 2">
            <a:extLst>
              <a:ext uri="{FF2B5EF4-FFF2-40B4-BE49-F238E27FC236}">
                <a16:creationId xmlns:a16="http://schemas.microsoft.com/office/drawing/2014/main" xmlns="" id="{BDECECBC-49ED-5373-FBB1-8CCCE351842E}"/>
              </a:ext>
            </a:extLst>
          </p:cNvPr>
          <p:cNvSpPr>
            <a:spLocks noGrp="1"/>
          </p:cNvSpPr>
          <p:nvPr>
            <p:ph idx="1"/>
          </p:nvPr>
        </p:nvSpPr>
        <p:spPr>
          <a:xfrm>
            <a:off x="778847" y="1331259"/>
            <a:ext cx="10272611" cy="5074023"/>
          </a:xfrm>
        </p:spPr>
        <p:txBody>
          <a:bodyPr>
            <a:normAutofit/>
          </a:bodyPr>
          <a:lstStyle/>
          <a:p>
            <a:r>
              <a:rPr lang="en-IN" dirty="0"/>
              <a:t>Where to submit</a:t>
            </a:r>
          </a:p>
          <a:p>
            <a:pPr lvl="1"/>
            <a:r>
              <a:rPr lang="en-IN" dirty="0"/>
              <a:t>State Department</a:t>
            </a:r>
          </a:p>
          <a:p>
            <a:pPr lvl="1"/>
            <a:r>
              <a:rPr lang="en-IN" dirty="0"/>
              <a:t>Central Department</a:t>
            </a:r>
          </a:p>
          <a:p>
            <a:pPr lvl="1"/>
            <a:r>
              <a:rPr lang="en-IN" dirty="0"/>
              <a:t>How many copies</a:t>
            </a:r>
          </a:p>
          <a:p>
            <a:pPr lvl="1"/>
            <a:r>
              <a:rPr lang="en-IN" dirty="0"/>
              <a:t>What is the documentation</a:t>
            </a:r>
          </a:p>
          <a:p>
            <a:pPr lvl="1"/>
            <a:r>
              <a:rPr lang="en-IN" dirty="0"/>
              <a:t>What about certified copy of the order</a:t>
            </a:r>
          </a:p>
          <a:p>
            <a:pPr lvl="1"/>
            <a:r>
              <a:rPr lang="en-IN" dirty="0"/>
              <a:t>Enclosures</a:t>
            </a:r>
          </a:p>
          <a:p>
            <a:pPr lvl="1"/>
            <a:r>
              <a:rPr lang="en-IN" dirty="0"/>
              <a:t>Annexures</a:t>
            </a:r>
          </a:p>
          <a:p>
            <a:r>
              <a:rPr lang="en-IN" dirty="0"/>
              <a:t>Obtaining Acknowledgement</a:t>
            </a:r>
          </a:p>
          <a:p>
            <a:pPr lvl="1"/>
            <a:r>
              <a:rPr lang="en-IN" dirty="0"/>
              <a:t>APL-02</a:t>
            </a:r>
          </a:p>
          <a:p>
            <a:pPr lvl="1"/>
            <a:r>
              <a:rPr lang="en-IN" dirty="0"/>
              <a:t>Delivery Note</a:t>
            </a:r>
          </a:p>
          <a:p>
            <a:pPr lvl="1"/>
            <a:r>
              <a:rPr lang="en-IN" dirty="0"/>
              <a:t>NO Ack!!!</a:t>
            </a:r>
          </a:p>
          <a:p>
            <a:pPr marL="457200" lvl="1" indent="0">
              <a:buNone/>
            </a:pPr>
            <a:endParaRPr lang="en-IN" dirty="0"/>
          </a:p>
        </p:txBody>
      </p:sp>
    </p:spTree>
    <p:extLst>
      <p:ext uri="{BB962C8B-B14F-4D97-AF65-F5344CB8AC3E}">
        <p14:creationId xmlns:p14="http://schemas.microsoft.com/office/powerpoint/2010/main" val="2634259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xmlns="" id="{B87A2B17-D3E0-4B38-823F-45312C0B3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8592A21B-8E82-4396-A130-C7531DF0A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xmlns="" id="{ACA9027C-9377-4A86-A639-42BA502ADE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28" name="Freeform 5">
            <a:extLst>
              <a:ext uri="{FF2B5EF4-FFF2-40B4-BE49-F238E27FC236}">
                <a16:creationId xmlns:a16="http://schemas.microsoft.com/office/drawing/2014/main" xmlns="" id="{423EDA5B-B414-4C7C-8CBA-3D9D79973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p:cNvSpPr>
            <a:spLocks noGrp="1"/>
          </p:cNvSpPr>
          <p:nvPr>
            <p:ph type="title"/>
          </p:nvPr>
        </p:nvSpPr>
        <p:spPr>
          <a:xfrm>
            <a:off x="636916" y="4854346"/>
            <a:ext cx="9149350" cy="868026"/>
          </a:xfrm>
        </p:spPr>
        <p:txBody>
          <a:bodyPr vert="horz" lIns="91440" tIns="45720" rIns="91440" bIns="45720" rtlCol="0" anchor="b">
            <a:noAutofit/>
          </a:bodyPr>
          <a:lstStyle/>
          <a:p>
            <a:pPr>
              <a:lnSpc>
                <a:spcPct val="90000"/>
              </a:lnSpc>
            </a:pPr>
            <a:r>
              <a:rPr lang="en-US" sz="4000">
                <a:latin typeface="72 condensed"/>
              </a:rPr>
              <a:t>H. Withdraw an Appeal Application</a:t>
            </a:r>
            <a:br>
              <a:rPr lang="en-US" sz="4000">
                <a:latin typeface="72 condensed"/>
              </a:rPr>
            </a:br>
            <a:endParaRPr lang="en-US" sz="4000">
              <a:latin typeface="72 condensed"/>
            </a:endParaRPr>
          </a:p>
        </p:txBody>
      </p:sp>
      <p:sp>
        <p:nvSpPr>
          <p:cNvPr id="5" name="Rectangle 4"/>
          <p:cNvSpPr/>
          <p:nvPr/>
        </p:nvSpPr>
        <p:spPr>
          <a:xfrm>
            <a:off x="636916" y="5291054"/>
            <a:ext cx="10141386" cy="919244"/>
          </a:xfrm>
          <a:prstGeom prst="rect">
            <a:avLst/>
          </a:prstGeom>
        </p:spPr>
        <p:txBody>
          <a:bodyPr vert="horz" lIns="91440" tIns="45720" rIns="91440" bIns="45720" rtlCol="0" anchor="t">
            <a:noAutofit/>
          </a:bodyPr>
          <a:lstStyle/>
          <a:p>
            <a:pPr defTabSz="457200">
              <a:lnSpc>
                <a:spcPct val="90000"/>
              </a:lnSpc>
              <a:spcBef>
                <a:spcPts val="1000"/>
              </a:spcBef>
              <a:buClr>
                <a:schemeClr val="accent1"/>
              </a:buClr>
              <a:buSzPct val="80000"/>
            </a:pPr>
            <a:r>
              <a:rPr lang="en-US" sz="3200" cap="all">
                <a:solidFill>
                  <a:schemeClr val="accent1"/>
                </a:solidFill>
                <a:latin typeface="72 condensed"/>
                <a:ea typeface="+mj-ea"/>
                <a:cs typeface="+mj-cs"/>
              </a:rPr>
              <a:t>1.    to withdraw an appeal application, navigate to services &gt; user services &gt; my applications. </a:t>
            </a:r>
            <a:endParaRPr lang="en-US" sz="3200" cap="all">
              <a:solidFill>
                <a:schemeClr val="accent1"/>
              </a:solidFill>
              <a:effectLst/>
              <a:latin typeface="72 condensed"/>
              <a:ea typeface="+mj-ea"/>
              <a:cs typeface="+mj-cs"/>
            </a:endParaRPr>
          </a:p>
        </p:txBody>
      </p:sp>
      <p:pic>
        <p:nvPicPr>
          <p:cNvPr id="4" name="Content Placeholder 3" descr="https://tutorial.gst.gov.in/userguide/appeal/assets/images/DO_FO_01.png"/>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bwMode="auto">
          <a:xfrm>
            <a:off x="635458" y="706267"/>
            <a:ext cx="9150807" cy="3225658"/>
          </a:xfrm>
          <a:prstGeom prst="rect">
            <a:avLst/>
          </a:prstGeom>
          <a:noFill/>
          <a:effectLst/>
        </p:spPr>
      </p:pic>
    </p:spTree>
    <p:extLst>
      <p:ext uri="{BB962C8B-B14F-4D97-AF65-F5344CB8AC3E}">
        <p14:creationId xmlns:p14="http://schemas.microsoft.com/office/powerpoint/2010/main" val="1081081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120" y="828136"/>
            <a:ext cx="4540320" cy="5395683"/>
          </a:xfrm>
        </p:spPr>
        <p:txBody>
          <a:bodyPr vert="horz" lIns="91440" tIns="45720" rIns="91440" bIns="45720" rtlCol="0" anchor="t">
            <a:noAutofit/>
          </a:bodyPr>
          <a:lstStyle/>
          <a:p>
            <a:pPr marL="0" indent="0">
              <a:buNone/>
            </a:pPr>
            <a:r>
              <a:rPr lang="en-IN" sz="2600">
                <a:latin typeface="72 condensed"/>
              </a:rPr>
              <a:t>2.    Select </a:t>
            </a:r>
            <a:r>
              <a:rPr lang="en-IN" sz="2600" b="1">
                <a:latin typeface="72 condensed"/>
              </a:rPr>
              <a:t>Appeal to Appellate Authority</a:t>
            </a:r>
            <a:r>
              <a:rPr lang="en-IN" sz="2600">
                <a:latin typeface="72 condensed"/>
              </a:rPr>
              <a:t> option from drop-down. Select period for which you wish to view applications from by clicking on calendar icon in </a:t>
            </a:r>
            <a:r>
              <a:rPr lang="en-IN" sz="2600" b="1">
                <a:latin typeface="72 condensed"/>
              </a:rPr>
              <a:t>From Date </a:t>
            </a:r>
            <a:r>
              <a:rPr lang="en-IN" sz="2600">
                <a:latin typeface="72 condensed"/>
              </a:rPr>
              <a:t>and </a:t>
            </a:r>
            <a:r>
              <a:rPr lang="en-IN" sz="2600" b="1">
                <a:latin typeface="72 condensed"/>
              </a:rPr>
              <a:t>To Date </a:t>
            </a:r>
            <a:r>
              <a:rPr lang="en-IN" sz="2600">
                <a:latin typeface="72 condensed"/>
              </a:rPr>
              <a:t>fields. </a:t>
            </a:r>
            <a:br>
              <a:rPr lang="en-IN" sz="2600">
                <a:latin typeface="72 condensed"/>
              </a:rPr>
            </a:br>
            <a:r>
              <a:rPr lang="en-IN" sz="2600">
                <a:latin typeface="72 condensed"/>
              </a:rPr>
              <a:t>3.    Click the </a:t>
            </a:r>
            <a:r>
              <a:rPr lang="en-IN" sz="2600" b="1">
                <a:latin typeface="72 condensed"/>
              </a:rPr>
              <a:t>SEARCH</a:t>
            </a:r>
            <a:r>
              <a:rPr lang="en-IN" sz="2600">
                <a:latin typeface="72 condensed"/>
              </a:rPr>
              <a:t> button. Search Results will be displayed, you can click the </a:t>
            </a:r>
            <a:r>
              <a:rPr lang="en-IN" sz="2600" b="1">
                <a:latin typeface="72 condensed"/>
              </a:rPr>
              <a:t>ARN</a:t>
            </a:r>
            <a:r>
              <a:rPr lang="en-IN" sz="2600">
                <a:latin typeface="72 condensed"/>
              </a:rPr>
              <a:t> hyperlink of the appeal you wish to withdraw. </a:t>
            </a:r>
            <a:endParaRPr lang="en-US" sz="2600">
              <a:latin typeface="72 condensed"/>
            </a:endParaRPr>
          </a:p>
          <a:p>
            <a:endParaRPr lang="en-IN" sz="2600">
              <a:latin typeface="72 condensed"/>
            </a:endParaRPr>
          </a:p>
        </p:txBody>
      </p:sp>
      <p:sp>
        <p:nvSpPr>
          <p:cNvPr id="9" name="Freeform 31">
            <a:extLst>
              <a:ext uri="{FF2B5EF4-FFF2-40B4-BE49-F238E27FC236}">
                <a16:creationId xmlns:a16="http://schemas.microsoft.com/office/drawing/2014/main" xmlns="" id="{D6CEF2A9-EF08-4FB3-AFFB-C5F77AB6E0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1" name="Rectangle 10">
            <a:extLst>
              <a:ext uri="{FF2B5EF4-FFF2-40B4-BE49-F238E27FC236}">
                <a16:creationId xmlns:a16="http://schemas.microsoft.com/office/drawing/2014/main" xmlns="" id="{4109C3C2-C0A8-4559-8462-8007573DF4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xmlns="" id="{4C535542-B72A-4DE0-BE5A-5EA00508C7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descr="https://tutorial.gst.gov.in/userguide/appeal/assets/images/DO_FO_3.png"/>
          <p:cNvPicPr/>
          <p:nvPr/>
        </p:nvPicPr>
        <p:blipFill>
          <a:blip r:embed="rId3">
            <a:extLst>
              <a:ext uri="{28A0092B-C50C-407E-A947-70E740481C1C}">
                <a14:useLocalDpi xmlns:a14="http://schemas.microsoft.com/office/drawing/2010/main" val="0"/>
              </a:ext>
            </a:extLst>
          </a:blip>
          <a:stretch>
            <a:fillRect/>
          </a:stretch>
        </p:blipFill>
        <p:spPr bwMode="auto">
          <a:xfrm>
            <a:off x="5691426" y="1799379"/>
            <a:ext cx="6053737" cy="3431768"/>
          </a:xfrm>
          <a:prstGeom prst="rect">
            <a:avLst/>
          </a:prstGeom>
          <a:noFill/>
          <a:effectLst/>
        </p:spPr>
      </p:pic>
      <p:sp>
        <p:nvSpPr>
          <p:cNvPr id="15" name="Rectangle 14">
            <a:extLst>
              <a:ext uri="{FF2B5EF4-FFF2-40B4-BE49-F238E27FC236}">
                <a16:creationId xmlns:a16="http://schemas.microsoft.com/office/drawing/2014/main" xmlns="" id="{11DF0705-615B-4CF3-A16F-8C14680D8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918846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 name="Picture 26">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9" name="Rectangle 28">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2600"/>
              <a:t>4.    From Case details page navigate to the Withdrawal Application tab. </a:t>
            </a:r>
          </a:p>
          <a:p>
            <a:pPr>
              <a:lnSpc>
                <a:spcPct val="90000"/>
              </a:lnSpc>
            </a:pPr>
            <a:endParaRPr lang="en-US" sz="2600"/>
          </a:p>
        </p:txBody>
      </p:sp>
      <p:sp>
        <p:nvSpPr>
          <p:cNvPr id="31" name="Rectangle 30">
            <a:extLst>
              <a:ext uri="{FF2B5EF4-FFF2-40B4-BE49-F238E27FC236}">
                <a16:creationId xmlns:a16="http://schemas.microsoft.com/office/drawing/2014/main" xmlns="" id="{4C1E981B-F06E-48B4-9275-F4B261AFCA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6">
            <a:extLst>
              <a:ext uri="{FF2B5EF4-FFF2-40B4-BE49-F238E27FC236}">
                <a16:creationId xmlns:a16="http://schemas.microsoft.com/office/drawing/2014/main" xmlns="" id="{312E2C24-0CD2-4071-8CE2-B059993A99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5" name="Freeform 5">
            <a:extLst>
              <a:ext uri="{FF2B5EF4-FFF2-40B4-BE49-F238E27FC236}">
                <a16:creationId xmlns:a16="http://schemas.microsoft.com/office/drawing/2014/main" xmlns="" id="{24F1DC13-C830-4B86-A9C6-927F5C55DB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Content Placeholder 4" descr="https://tutorial.gst.gov.in/userguide/appeal/assets/images/DO_FO_4.png"/>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bwMode="auto">
          <a:xfrm>
            <a:off x="643854" y="2057060"/>
            <a:ext cx="6270662" cy="2743415"/>
          </a:xfrm>
          <a:prstGeom prst="rect">
            <a:avLst/>
          </a:prstGeom>
          <a:noFill/>
          <a:effectLst/>
        </p:spPr>
      </p:pic>
      <p:sp>
        <p:nvSpPr>
          <p:cNvPr id="4" name="Rectangle 3"/>
          <p:cNvSpPr/>
          <p:nvPr/>
        </p:nvSpPr>
        <p:spPr>
          <a:xfrm>
            <a:off x="648931" y="2548281"/>
            <a:ext cx="5122606" cy="3658689"/>
          </a:xfrm>
          <a:prstGeom prst="rect">
            <a:avLst/>
          </a:prstGeom>
        </p:spPr>
        <p:txBody>
          <a:bodyPr vert="horz" lIns="91440" tIns="45720" rIns="91440" bIns="45720" rtlCol="0" anchor="t">
            <a:normAutofit/>
          </a:bodyPr>
          <a:lstStyle/>
          <a:p>
            <a:pPr defTabSz="457200">
              <a:spcBef>
                <a:spcPts val="1000"/>
              </a:spcBef>
              <a:buClr>
                <a:schemeClr val="accent1"/>
              </a:buClr>
              <a:buSzPct val="80000"/>
              <a:buFont typeface="Wingdings 3" charset="2"/>
              <a:buChar char=""/>
            </a:pPr>
            <a:endParaRPr lang="en-US">
              <a:solidFill>
                <a:schemeClr val="bg1"/>
              </a:solidFill>
              <a:effectLst/>
              <a:latin typeface="+mj-lt"/>
              <a:ea typeface="+mj-ea"/>
              <a:cs typeface="+mj-cs"/>
            </a:endParaRPr>
          </a:p>
        </p:txBody>
      </p:sp>
    </p:spTree>
    <p:extLst>
      <p:ext uri="{BB962C8B-B14F-4D97-AF65-F5344CB8AC3E}">
        <p14:creationId xmlns:p14="http://schemas.microsoft.com/office/powerpoint/2010/main" val="40641730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 name="Picture 30">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8" name="Picture 27">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0" name="Rectangle 29">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98997" y="2059123"/>
            <a:ext cx="3430284" cy="3425942"/>
          </a:xfrm>
        </p:spPr>
        <p:txBody>
          <a:bodyPr vert="horz" lIns="91440" tIns="45720" rIns="91440" bIns="45720" rtlCol="0" anchor="b">
            <a:noAutofit/>
          </a:bodyPr>
          <a:lstStyle/>
          <a:p>
            <a:pPr>
              <a:lnSpc>
                <a:spcPct val="90000"/>
              </a:lnSpc>
            </a:pPr>
            <a:r>
              <a:rPr lang="en-US" sz="3200">
                <a:latin typeface="72 condensed"/>
              </a:rPr>
              <a:t>5.    Click on APPLY FOR WITHDRAWAL and then select Application for Withdrawal.</a:t>
            </a:r>
            <a:br>
              <a:rPr lang="en-US" sz="3200">
                <a:latin typeface="72 condensed"/>
              </a:rPr>
            </a:br>
            <a:endParaRPr lang="en-US" sz="3200">
              <a:latin typeface="72 condensed"/>
            </a:endParaRPr>
          </a:p>
        </p:txBody>
      </p:sp>
      <p:sp>
        <p:nvSpPr>
          <p:cNvPr id="32" name="Rectangle 31">
            <a:extLst>
              <a:ext uri="{FF2B5EF4-FFF2-40B4-BE49-F238E27FC236}">
                <a16:creationId xmlns:a16="http://schemas.microsoft.com/office/drawing/2014/main" xmlns="" id="{CCC86F1E-8E2D-4B0B-BB05-41E8E936CB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https://tutorial.gst.gov.in/userguide/appeal/assets/images/DO_FO_5.png"/>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bwMode="auto">
          <a:xfrm>
            <a:off x="955392" y="2074502"/>
            <a:ext cx="6275584" cy="2714189"/>
          </a:xfrm>
          <a:prstGeom prst="rect">
            <a:avLst/>
          </a:prstGeom>
          <a:noFill/>
          <a:effectLst/>
        </p:spPr>
      </p:pic>
    </p:spTree>
    <p:extLst>
      <p:ext uri="{BB962C8B-B14F-4D97-AF65-F5344CB8AC3E}">
        <p14:creationId xmlns:p14="http://schemas.microsoft.com/office/powerpoint/2010/main" val="343834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Rectangle 33">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37">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312" y="452718"/>
            <a:ext cx="8947522" cy="1400530"/>
          </a:xfrm>
        </p:spPr>
        <p:txBody>
          <a:bodyPr anchor="ctr">
            <a:normAutofit/>
          </a:bodyPr>
          <a:lstStyle/>
          <a:p>
            <a:r>
              <a:rPr lang="en-US" b="0" i="0">
                <a:solidFill>
                  <a:srgbClr val="FFFFFF"/>
                </a:solidFill>
                <a:effectLst/>
                <a:latin typeface="72 condensed"/>
                <a:cs typeface="Arial"/>
              </a:rPr>
              <a:t>To file an appeal against a demand order, perform following steps</a:t>
            </a:r>
            <a:endParaRPr lang="en-IN">
              <a:solidFill>
                <a:srgbClr val="FFFFFF"/>
              </a:solidFill>
              <a:latin typeface="72 condensed"/>
              <a:cs typeface="Arial"/>
            </a:endParaRPr>
          </a:p>
        </p:txBody>
      </p:sp>
      <p:sp>
        <p:nvSpPr>
          <p:cNvPr id="9" name="Content Placeholder 2"/>
          <p:cNvSpPr>
            <a:spLocks noGrp="1"/>
          </p:cNvSpPr>
          <p:nvPr>
            <p:ph idx="1"/>
          </p:nvPr>
        </p:nvSpPr>
        <p:spPr>
          <a:xfrm>
            <a:off x="283803" y="2274690"/>
            <a:ext cx="11577597" cy="3484879"/>
          </a:xfrm>
        </p:spPr>
        <p:txBody>
          <a:bodyPr vert="horz" lIns="91440" tIns="45720" rIns="91440" bIns="45720" rtlCol="0" anchor="t">
            <a:normAutofit/>
          </a:bodyPr>
          <a:lstStyle/>
          <a:p>
            <a:pPr>
              <a:spcBef>
                <a:spcPts val="0"/>
              </a:spcBef>
            </a:pPr>
            <a:endParaRPr lang="en-US" b="0" i="0" u="none" strike="noStrike">
              <a:effectLst/>
              <a:latin typeface="Arial" panose="020B0604020202020204" pitchFamily="34" charset="0"/>
            </a:endParaRPr>
          </a:p>
          <a:p>
            <a:pPr>
              <a:spcBef>
                <a:spcPts val="0"/>
              </a:spcBef>
            </a:pPr>
            <a:endParaRPr lang="en-US">
              <a:solidFill>
                <a:schemeClr val="tx2"/>
              </a:solidFill>
              <a:latin typeface="Arial" panose="020B0604020202020204" pitchFamily="34" charset="0"/>
              <a:cs typeface="Arial"/>
            </a:endParaRPr>
          </a:p>
          <a:p>
            <a:pPr>
              <a:spcBef>
                <a:spcPts val="0"/>
              </a:spcBef>
            </a:pPr>
            <a:r>
              <a:rPr lang="en-US" sz="3200">
                <a:solidFill>
                  <a:schemeClr val="tx2"/>
                </a:solidFill>
                <a:latin typeface="72 condensed"/>
                <a:cs typeface="Arial"/>
              </a:rPr>
              <a:t>STEP 1:  </a:t>
            </a:r>
          </a:p>
          <a:p>
            <a:pPr marL="0" indent="0">
              <a:spcBef>
                <a:spcPts val="0"/>
              </a:spcBef>
              <a:buNone/>
            </a:pPr>
            <a:endParaRPr lang="en-US" sz="3200">
              <a:solidFill>
                <a:schemeClr val="tx2"/>
              </a:solidFill>
              <a:latin typeface="72 condensed"/>
              <a:cs typeface="Arial"/>
            </a:endParaRPr>
          </a:p>
          <a:p>
            <a:pPr marL="0" indent="0">
              <a:spcBef>
                <a:spcPts val="0"/>
              </a:spcBef>
              <a:buNone/>
            </a:pPr>
            <a:r>
              <a:rPr lang="en-US" sz="3200">
                <a:solidFill>
                  <a:schemeClr val="tx2"/>
                </a:solidFill>
                <a:latin typeface="72 condensed"/>
                <a:cs typeface="Arial"/>
              </a:rPr>
              <a:t>Access the </a:t>
            </a:r>
            <a:r>
              <a:rPr lang="en-US" sz="3200" b="1" u="sng">
                <a:solidFill>
                  <a:schemeClr val="tx2"/>
                </a:solidFill>
                <a:latin typeface="72 condensed"/>
                <a:cs typeface="Arial"/>
              </a:rPr>
              <a:t>www.gst.gov.in</a:t>
            </a:r>
            <a:r>
              <a:rPr lang="en-US" sz="3200">
                <a:solidFill>
                  <a:schemeClr val="tx2"/>
                </a:solidFill>
                <a:latin typeface="72 condensed"/>
                <a:cs typeface="Arial"/>
              </a:rPr>
              <a:t>. The GST Home page is displayed &amp; Login to the GST Portal with valid credentials i.e. your User Id and Password.</a:t>
            </a:r>
            <a:endParaRPr lang="en-US" sz="3200">
              <a:solidFill>
                <a:schemeClr val="tx2"/>
              </a:solidFill>
              <a:latin typeface="72 condensed"/>
            </a:endParaRPr>
          </a:p>
          <a:p>
            <a:endParaRPr lang="en-IN"/>
          </a:p>
        </p:txBody>
      </p:sp>
    </p:spTree>
    <p:extLst>
      <p:ext uri="{BB962C8B-B14F-4D97-AF65-F5344CB8AC3E}">
        <p14:creationId xmlns:p14="http://schemas.microsoft.com/office/powerpoint/2010/main" val="850831563"/>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11" y="928777"/>
            <a:ext cx="4094964" cy="5295042"/>
          </a:xfrm>
        </p:spPr>
        <p:txBody>
          <a:bodyPr vert="horz" lIns="91440" tIns="45720" rIns="91440" bIns="45720" rtlCol="0" anchor="t">
            <a:noAutofit/>
          </a:bodyPr>
          <a:lstStyle/>
          <a:p>
            <a:r>
              <a:rPr lang="en-IN" sz="2900">
                <a:latin typeface="72 condensed"/>
              </a:rPr>
              <a:t>6.    Select the </a:t>
            </a:r>
            <a:r>
              <a:rPr lang="en-IN" sz="2900" b="1">
                <a:latin typeface="72 condensed"/>
              </a:rPr>
              <a:t>Reason for withdrawal</a:t>
            </a:r>
            <a:r>
              <a:rPr lang="en-IN" sz="2900">
                <a:latin typeface="72 condensed"/>
              </a:rPr>
              <a:t> and click the </a:t>
            </a:r>
            <a:r>
              <a:rPr lang="en-IN" sz="2900" b="1">
                <a:latin typeface="72 condensed"/>
              </a:rPr>
              <a:t>Add</a:t>
            </a:r>
            <a:r>
              <a:rPr lang="en-IN" sz="2900">
                <a:latin typeface="72 condensed"/>
              </a:rPr>
              <a:t> button. Multiple reasons can be added by selecting from the drop-down. Upload the necessary documents and enter/select the</a:t>
            </a:r>
            <a:r>
              <a:rPr lang="en-IN" sz="2900" b="1">
                <a:latin typeface="72 condensed"/>
              </a:rPr>
              <a:t> Declaration</a:t>
            </a:r>
            <a:r>
              <a:rPr lang="en-IN" sz="2900">
                <a:latin typeface="72 condensed"/>
              </a:rPr>
              <a:t> details. Click the </a:t>
            </a:r>
            <a:r>
              <a:rPr lang="en-IN" sz="2900" b="1">
                <a:latin typeface="72 condensed"/>
              </a:rPr>
              <a:t>Submit</a:t>
            </a:r>
            <a:r>
              <a:rPr lang="en-IN" sz="2900">
                <a:latin typeface="72 condensed"/>
              </a:rPr>
              <a:t> button.</a:t>
            </a:r>
            <a:endParaRPr lang="en-US" sz="2900"/>
          </a:p>
          <a:p>
            <a:endParaRPr lang="en-IN" sz="2900">
              <a:latin typeface="72 condensed"/>
            </a:endParaRPr>
          </a:p>
        </p:txBody>
      </p:sp>
      <p:sp>
        <p:nvSpPr>
          <p:cNvPr id="9" name="Rectangle 8">
            <a:extLst>
              <a:ext uri="{FF2B5EF4-FFF2-40B4-BE49-F238E27FC236}">
                <a16:creationId xmlns:a16="http://schemas.microsoft.com/office/drawing/2014/main" xmlns="" id="{E76BDDC1-3B8A-4ED1-9384-28046DA7DF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xmlns="" id="{A4C54E1D-046B-434B-8B3E-C179D99133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484632"/>
            <a:ext cx="6584098"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ttps://tutorial.gst.gov.in/userguide/appeal/assets/images/RO_FO_6.png"/>
          <p:cNvPicPr/>
          <p:nvPr/>
        </p:nvPicPr>
        <p:blipFill>
          <a:blip r:embed="rId3">
            <a:extLst>
              <a:ext uri="{28A0092B-C50C-407E-A947-70E740481C1C}">
                <a14:useLocalDpi xmlns:a14="http://schemas.microsoft.com/office/drawing/2010/main" val="0"/>
              </a:ext>
            </a:extLst>
          </a:blip>
          <a:stretch>
            <a:fillRect/>
          </a:stretch>
        </p:blipFill>
        <p:spPr bwMode="auto">
          <a:xfrm>
            <a:off x="5903320" y="965595"/>
            <a:ext cx="5024833" cy="4773591"/>
          </a:xfrm>
          <a:prstGeom prst="rect">
            <a:avLst/>
          </a:prstGeom>
          <a:noFill/>
          <a:effectLst/>
        </p:spPr>
      </p:pic>
      <p:sp>
        <p:nvSpPr>
          <p:cNvPr id="13" name="Rectangle 12">
            <a:extLst>
              <a:ext uri="{FF2B5EF4-FFF2-40B4-BE49-F238E27FC236}">
                <a16:creationId xmlns:a16="http://schemas.microsoft.com/office/drawing/2014/main" xmlns="" id="{CD62FCDA-81D0-4D28-B17F-CC6E320684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76846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6" name="Picture 35">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36">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0" name="Rectangle 39">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xmlns="" id="{BC8E541E-F46D-4823-8DB2-872BC4A722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15DFA58F-DE6F-4232-907E-6B5DB371DC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3" name="Freeform 16">
            <a:extLst>
              <a:ext uri="{FF2B5EF4-FFF2-40B4-BE49-F238E27FC236}">
                <a16:creationId xmlns:a16="http://schemas.microsoft.com/office/drawing/2014/main" xmlns="" id="{8DB971D8-C6E3-4485-8895-8ABD7A9AB7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44" name="Rectangle 43">
            <a:extLst>
              <a:ext uri="{FF2B5EF4-FFF2-40B4-BE49-F238E27FC236}">
                <a16:creationId xmlns:a16="http://schemas.microsoft.com/office/drawing/2014/main" xmlns="" id="{4526474A-480D-4539-BBC4-C39D5B71B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70824"/>
            <a:ext cx="12191695" cy="1487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Freeform 5">
            <a:extLst>
              <a:ext uri="{FF2B5EF4-FFF2-40B4-BE49-F238E27FC236}">
                <a16:creationId xmlns:a16="http://schemas.microsoft.com/office/drawing/2014/main" xmlns="" id="{1BBBFF8E-A51B-4081-B134-B1E893A89F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3136999"/>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p:cNvSpPr>
            <a:spLocks noGrp="1"/>
          </p:cNvSpPr>
          <p:nvPr>
            <p:ph type="title"/>
          </p:nvPr>
        </p:nvSpPr>
        <p:spPr>
          <a:xfrm>
            <a:off x="751934" y="4230907"/>
            <a:ext cx="9652558" cy="1894032"/>
          </a:xfrm>
        </p:spPr>
        <p:txBody>
          <a:bodyPr vert="horz" lIns="91440" tIns="45720" rIns="91440" bIns="45720" rtlCol="0" anchor="b">
            <a:noAutofit/>
          </a:bodyPr>
          <a:lstStyle/>
          <a:p>
            <a:pPr>
              <a:lnSpc>
                <a:spcPct val="90000"/>
              </a:lnSpc>
            </a:pPr>
            <a:r>
              <a:rPr lang="en-US" sz="3200">
                <a:latin typeface="72 condensed"/>
              </a:rPr>
              <a:t>Note: You can select the appropriate reason from the following list of reasons of the Reason for Withdrawal drop-down.  </a:t>
            </a:r>
            <a:br>
              <a:rPr lang="en-US" sz="3200">
                <a:latin typeface="72 condensed"/>
              </a:rPr>
            </a:br>
            <a:endParaRPr lang="en-US" sz="3200">
              <a:latin typeface="72 condensed"/>
            </a:endParaRPr>
          </a:p>
        </p:txBody>
      </p:sp>
      <p:pic>
        <p:nvPicPr>
          <p:cNvPr id="4" name="Content Placeholder 3" descr="https://tutorial.gst.gov.in/userguide/appeal/assets/images/DO_FO_6.1.png"/>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bwMode="auto">
          <a:xfrm>
            <a:off x="851118" y="575647"/>
            <a:ext cx="9467109" cy="2380476"/>
          </a:xfrm>
          <a:prstGeom prst="rect">
            <a:avLst/>
          </a:prstGeom>
          <a:noFill/>
          <a:effectLst/>
        </p:spPr>
      </p:pic>
    </p:spTree>
    <p:extLst>
      <p:ext uri="{BB962C8B-B14F-4D97-AF65-F5344CB8AC3E}">
        <p14:creationId xmlns:p14="http://schemas.microsoft.com/office/powerpoint/2010/main" val="26028280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xmlns="" id="{2FEA51AE-2D18-46BE-B2CA-B90B13168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1" name="Rectangle 10">
            <a:extLst>
              <a:ext uri="{FF2B5EF4-FFF2-40B4-BE49-F238E27FC236}">
                <a16:creationId xmlns:a16="http://schemas.microsoft.com/office/drawing/2014/main" xmlns="" id="{5E6A537E-C106-45AE-9BBB-3CE559441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xmlns="" id="{F918BA52-E4A7-4EEC-898E-C49023767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5" name="Rectangle 14">
            <a:extLst>
              <a:ext uri="{FF2B5EF4-FFF2-40B4-BE49-F238E27FC236}">
                <a16:creationId xmlns:a16="http://schemas.microsoft.com/office/drawing/2014/main" xmlns="" id="{86D3F3B7-282C-4DDC-AD1B-C497F2942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3125" y="541969"/>
            <a:ext cx="4243867" cy="5866019"/>
          </a:xfrm>
        </p:spPr>
        <p:txBody>
          <a:bodyPr vert="horz" lIns="91440" tIns="45720" rIns="91440" bIns="45720" rtlCol="0" anchor="t">
            <a:noAutofit/>
          </a:bodyPr>
          <a:lstStyle/>
          <a:p>
            <a:r>
              <a:rPr lang="en-IN" sz="2900" b="1">
                <a:latin typeface="72 condensed"/>
              </a:rPr>
              <a:t>Note</a:t>
            </a:r>
            <a:r>
              <a:rPr lang="en-IN" sz="2900">
                <a:latin typeface="72 condensed"/>
              </a:rPr>
              <a:t>: Click on the </a:t>
            </a:r>
            <a:r>
              <a:rPr lang="en-IN" sz="2900" b="1">
                <a:latin typeface="72 condensed"/>
              </a:rPr>
              <a:t>PREVIEW</a:t>
            </a:r>
            <a:r>
              <a:rPr lang="en-IN" sz="2900">
                <a:latin typeface="72 condensed"/>
              </a:rPr>
              <a:t> button to view and download the PDF of Application for </a:t>
            </a:r>
            <a:r>
              <a:rPr lang="en-IN" sz="2900" b="1">
                <a:latin typeface="72 condensed"/>
              </a:rPr>
              <a:t>Withdrawal of Appeal Application</a:t>
            </a:r>
            <a:r>
              <a:rPr lang="en-IN" sz="2900">
                <a:latin typeface="72 condensed"/>
              </a:rPr>
              <a:t> before submitting the application. </a:t>
            </a:r>
          </a:p>
          <a:p>
            <a:r>
              <a:rPr lang="en-IN" sz="2900">
                <a:latin typeface="72 condensed"/>
              </a:rPr>
              <a:t>7.    Sign the application with </a:t>
            </a:r>
            <a:r>
              <a:rPr lang="en-IN" sz="2900" b="1">
                <a:latin typeface="72 condensed"/>
              </a:rPr>
              <a:t>DSC or EVC</a:t>
            </a:r>
            <a:r>
              <a:rPr lang="en-IN" sz="2900">
                <a:latin typeface="72 condensed"/>
              </a:rPr>
              <a:t>. After the application has been submitted, a success message will be displayed</a:t>
            </a:r>
          </a:p>
        </p:txBody>
      </p:sp>
      <p:pic>
        <p:nvPicPr>
          <p:cNvPr id="4" name="Picture 3" descr="https://tutorial.gst.gov.in/userguide/appeal/assets/images/DO_FO_7.png">
            <a:extLst>
              <a:ext uri="{FF2B5EF4-FFF2-40B4-BE49-F238E27FC236}">
                <a16:creationId xmlns:a16="http://schemas.microsoft.com/office/drawing/2014/main" xmlns="" id="{3F145D17-8B62-0AA9-4301-AC9493428850}"/>
              </a:ext>
            </a:extLst>
          </p:cNvPr>
          <p:cNvPicPr>
            <a:picLocks noChangeAspect="1"/>
          </p:cNvPicPr>
          <p:nvPr/>
        </p:nvPicPr>
        <p:blipFill>
          <a:blip r:embed="rId3"/>
          <a:stretch>
            <a:fillRect/>
          </a:stretch>
        </p:blipFill>
        <p:spPr>
          <a:xfrm>
            <a:off x="4804036" y="1699973"/>
            <a:ext cx="7358487" cy="3909502"/>
          </a:xfrm>
          <a:prstGeom prst="rect">
            <a:avLst/>
          </a:prstGeom>
          <a:effectLst/>
        </p:spPr>
      </p:pic>
    </p:spTree>
    <p:extLst>
      <p:ext uri="{BB962C8B-B14F-4D97-AF65-F5344CB8AC3E}">
        <p14:creationId xmlns:p14="http://schemas.microsoft.com/office/powerpoint/2010/main" val="3256427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7929" y="629266"/>
            <a:ext cx="6205206" cy="1641986"/>
          </a:xfrm>
        </p:spPr>
        <p:txBody>
          <a:bodyPr vert="horz" lIns="91440" tIns="45720" rIns="91440" bIns="45720" rtlCol="0" anchor="t">
            <a:noAutofit/>
          </a:bodyPr>
          <a:lstStyle/>
          <a:p>
            <a:pPr>
              <a:lnSpc>
                <a:spcPct val="90000"/>
              </a:lnSpc>
            </a:pPr>
            <a:r>
              <a:rPr lang="en-IN" sz="4000" b="1">
                <a:latin typeface="72 condensed"/>
              </a:rPr>
              <a:t>I. Re-file an Appeal Application After Rejection or Withdrawal</a:t>
            </a:r>
            <a:br>
              <a:rPr lang="en-IN" sz="4000" b="1">
                <a:latin typeface="72 condensed"/>
              </a:rPr>
            </a:br>
            <a:endParaRPr lang="en-IN" sz="4000">
              <a:latin typeface="72 condensed"/>
            </a:endParaRPr>
          </a:p>
        </p:txBody>
      </p:sp>
      <p:pic>
        <p:nvPicPr>
          <p:cNvPr id="5" name="Picture 4" descr="Light bulb on yellow background with sketched light beams and cord">
            <a:extLst>
              <a:ext uri="{FF2B5EF4-FFF2-40B4-BE49-F238E27FC236}">
                <a16:creationId xmlns:a16="http://schemas.microsoft.com/office/drawing/2014/main" xmlns="" id="{84F126FF-7FA8-04D8-44D4-83AC483E6318}"/>
              </a:ext>
            </a:extLst>
          </p:cNvPr>
          <p:cNvPicPr>
            <a:picLocks noChangeAspect="1"/>
          </p:cNvPicPr>
          <p:nvPr/>
        </p:nvPicPr>
        <p:blipFill rotWithShape="1">
          <a:blip r:embed="rId3"/>
          <a:srcRect l="50374" r="8049" b="3"/>
          <a:stretch/>
        </p:blipFill>
        <p:spPr>
          <a:xfrm>
            <a:off x="-1" y="10"/>
            <a:ext cx="4634680" cy="6857990"/>
          </a:xfrm>
          <a:prstGeom prst="rect">
            <a:avLst/>
          </a:prstGeom>
        </p:spPr>
      </p:pic>
      <p:sp>
        <p:nvSpPr>
          <p:cNvPr id="3" name="Content Placeholder 2"/>
          <p:cNvSpPr>
            <a:spLocks noGrp="1"/>
          </p:cNvSpPr>
          <p:nvPr>
            <p:ph idx="1"/>
          </p:nvPr>
        </p:nvSpPr>
        <p:spPr>
          <a:xfrm>
            <a:off x="5282381" y="2438400"/>
            <a:ext cx="6622150" cy="3809999"/>
          </a:xfrm>
        </p:spPr>
        <p:txBody>
          <a:bodyPr vert="horz" lIns="91440" tIns="45720" rIns="91440" bIns="45720" rtlCol="0" anchor="t">
            <a:normAutofit fontScale="92500" lnSpcReduction="10000"/>
          </a:bodyPr>
          <a:lstStyle/>
          <a:p>
            <a:pPr>
              <a:lnSpc>
                <a:spcPct val="90000"/>
              </a:lnSpc>
            </a:pPr>
            <a:endParaRPr lang="en-IN" sz="3200">
              <a:latin typeface="72 condensed"/>
            </a:endParaRPr>
          </a:p>
          <a:p>
            <a:pPr>
              <a:lnSpc>
                <a:spcPct val="90000"/>
              </a:lnSpc>
            </a:pPr>
            <a:r>
              <a:rPr lang="en-IN" sz="3200">
                <a:latin typeface="72 condensed"/>
              </a:rPr>
              <a:t>If an appeal application has been rejected by the tax officer at admission stage or has been withdrawn, the taxpayer can file the application again using the same Order ID. To file the appeal again, follow the below steps:</a:t>
            </a:r>
            <a:endParaRPr lang="en-IN"/>
          </a:p>
          <a:p>
            <a:pPr marL="0" indent="0">
              <a:lnSpc>
                <a:spcPct val="90000"/>
              </a:lnSpc>
              <a:buNone/>
            </a:pPr>
            <a:r>
              <a:rPr lang="en-IN" sz="1700"/>
              <a:t/>
            </a:r>
            <a:br>
              <a:rPr lang="en-IN" sz="1700"/>
            </a:br>
            <a:endParaRPr lang="en-IN" sz="3200">
              <a:latin typeface="72 condensed"/>
            </a:endParaRPr>
          </a:p>
        </p:txBody>
      </p:sp>
    </p:spTree>
    <p:extLst>
      <p:ext uri="{BB962C8B-B14F-4D97-AF65-F5344CB8AC3E}">
        <p14:creationId xmlns:p14="http://schemas.microsoft.com/office/powerpoint/2010/main" val="2817063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xmlns="" id="{0A01F2A2-AEDD-47DC-AFB5-B97CEB9A5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76402" y="384852"/>
            <a:ext cx="10186681" cy="1332955"/>
          </a:xfrm>
        </p:spPr>
        <p:txBody>
          <a:bodyPr vert="horz" lIns="91440" tIns="45720" rIns="91440" bIns="45720" rtlCol="0" anchor="t">
            <a:noAutofit/>
          </a:bodyPr>
          <a:lstStyle/>
          <a:p>
            <a:pPr>
              <a:lnSpc>
                <a:spcPct val="90000"/>
              </a:lnSpc>
              <a:spcBef>
                <a:spcPts val="1000"/>
              </a:spcBef>
            </a:pPr>
            <a:r>
              <a:rPr lang="en-IN" sz="3200">
                <a:latin typeface="72 condensed"/>
              </a:rPr>
              <a:t>1.    Navigate to </a:t>
            </a:r>
            <a:r>
              <a:rPr lang="en-IN" sz="3200" b="1">
                <a:latin typeface="72 condensed"/>
              </a:rPr>
              <a:t>My Applications</a:t>
            </a:r>
            <a:r>
              <a:rPr lang="en-IN" sz="3200">
                <a:latin typeface="72 condensed"/>
              </a:rPr>
              <a:t> under </a:t>
            </a:r>
            <a:r>
              <a:rPr lang="en-IN" sz="3200" b="1">
                <a:latin typeface="72 condensed"/>
              </a:rPr>
              <a:t>User Services</a:t>
            </a:r>
            <a:r>
              <a:rPr lang="en-IN" sz="3200">
                <a:latin typeface="72 condensed"/>
              </a:rPr>
              <a:t> and select the </a:t>
            </a:r>
            <a:r>
              <a:rPr lang="en-IN" sz="3200" b="1">
                <a:latin typeface="72 condensed"/>
              </a:rPr>
              <a:t>Application Type</a:t>
            </a:r>
            <a:r>
              <a:rPr lang="en-IN" sz="3200">
                <a:latin typeface="72 condensed"/>
              </a:rPr>
              <a:t> as </a:t>
            </a:r>
            <a:r>
              <a:rPr lang="en-IN" sz="3200" b="1">
                <a:latin typeface="72 condensed"/>
              </a:rPr>
              <a:t>Appeal to Appellate Authority</a:t>
            </a:r>
            <a:r>
              <a:rPr lang="en-IN" sz="3200">
                <a:latin typeface="72 condensed"/>
              </a:rPr>
              <a:t>. Click the </a:t>
            </a:r>
            <a:r>
              <a:rPr lang="en-IN" sz="3200" b="1">
                <a:latin typeface="72 condensed"/>
              </a:rPr>
              <a:t>New Application</a:t>
            </a:r>
            <a:r>
              <a:rPr lang="en-IN" sz="3200">
                <a:latin typeface="72 condensed"/>
              </a:rPr>
              <a:t> button. </a:t>
            </a:r>
            <a:endParaRPr lang="en-US" sz="3200">
              <a:latin typeface="72 condensed"/>
            </a:endParaRPr>
          </a:p>
          <a:p>
            <a:pPr marL="285750" indent="-285750">
              <a:lnSpc>
                <a:spcPct val="90000"/>
              </a:lnSpc>
              <a:spcBef>
                <a:spcPts val="1000"/>
              </a:spcBef>
              <a:buFont typeface="Arial"/>
              <a:buChar char="•"/>
            </a:pPr>
            <a:endParaRPr lang="en-IN" sz="3200">
              <a:latin typeface="72 condensed"/>
            </a:endParaRPr>
          </a:p>
          <a:p>
            <a:pPr>
              <a:lnSpc>
                <a:spcPct val="90000"/>
              </a:lnSpc>
            </a:pPr>
            <a:endParaRPr lang="en-IN" sz="3200">
              <a:latin typeface="72 condensed"/>
            </a:endParaRPr>
          </a:p>
        </p:txBody>
      </p:sp>
      <p:sp>
        <p:nvSpPr>
          <p:cNvPr id="13" name="Rectangle 12">
            <a:extLst>
              <a:ext uri="{FF2B5EF4-FFF2-40B4-BE49-F238E27FC236}">
                <a16:creationId xmlns:a16="http://schemas.microsoft.com/office/drawing/2014/main" xmlns="" id="{DB5AF5F3-AD0A-4EFA-854A-47C780F262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xmlns="" id="{1E3D6D6C-E192-4135-B1DB-17C71EEBC9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8" name="Content Placeholder 7">
            <a:extLst>
              <a:ext uri="{FF2B5EF4-FFF2-40B4-BE49-F238E27FC236}">
                <a16:creationId xmlns:a16="http://schemas.microsoft.com/office/drawing/2014/main" xmlns="" id="{1A9310CE-1E9F-4EA6-4591-5A284B72DD0A}"/>
              </a:ext>
            </a:extLst>
          </p:cNvPr>
          <p:cNvSpPr>
            <a:spLocks noGrp="1"/>
          </p:cNvSpPr>
          <p:nvPr>
            <p:ph idx="1"/>
          </p:nvPr>
        </p:nvSpPr>
        <p:spPr>
          <a:xfrm>
            <a:off x="648931" y="2548281"/>
            <a:ext cx="5122606" cy="3658689"/>
          </a:xfrm>
        </p:spPr>
        <p:txBody>
          <a:bodyPr>
            <a:normAutofit/>
          </a:bodyPr>
          <a:lstStyle/>
          <a:p>
            <a:endParaRPr lang="en-US">
              <a:solidFill>
                <a:schemeClr val="bg1"/>
              </a:solidFill>
            </a:endParaRPr>
          </a:p>
        </p:txBody>
      </p:sp>
      <p:pic>
        <p:nvPicPr>
          <p:cNvPr id="4" name="Content Placeholder 3" descr="https://tutorial.gst.gov.in/userguide/appeal/assets/images/18827_21284_Image18.png"/>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454445" y="2577740"/>
            <a:ext cx="9089098" cy="3861891"/>
          </a:xfrm>
          <a:prstGeom prst="rect">
            <a:avLst/>
          </a:prstGeom>
          <a:noFill/>
          <a:effectLst/>
        </p:spPr>
      </p:pic>
    </p:spTree>
    <p:extLst>
      <p:ext uri="{BB962C8B-B14F-4D97-AF65-F5344CB8AC3E}">
        <p14:creationId xmlns:p14="http://schemas.microsoft.com/office/powerpoint/2010/main" val="33997559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4" name="Freeform 7">
            <a:extLst>
              <a:ext uri="{FF2B5EF4-FFF2-40B4-BE49-F238E27FC236}">
                <a16:creationId xmlns:a16="http://schemas.microsoft.com/office/drawing/2014/main" xmlns="" id="{0A01F2A2-AEDD-47DC-AFB5-B97CEB9A5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vert="horz" lIns="91440" tIns="45720" rIns="91440" bIns="45720" rtlCol="0">
            <a:normAutofit/>
          </a:bodyPr>
          <a:lstStyle/>
          <a:p>
            <a:pPr>
              <a:lnSpc>
                <a:spcPct val="90000"/>
              </a:lnSpc>
            </a:pPr>
            <a:r>
              <a:rPr lang="en-US" sz="2600"/>
              <a:t>2.    Select the Order Type and enter the Order number.</a:t>
            </a:r>
            <a:br>
              <a:rPr lang="en-US" sz="2600"/>
            </a:br>
            <a:endParaRPr lang="en-US" sz="2600"/>
          </a:p>
        </p:txBody>
      </p:sp>
      <p:sp>
        <p:nvSpPr>
          <p:cNvPr id="36" name="Rectangle 35">
            <a:extLst>
              <a:ext uri="{FF2B5EF4-FFF2-40B4-BE49-F238E27FC236}">
                <a16:creationId xmlns:a16="http://schemas.microsoft.com/office/drawing/2014/main" xmlns="" id="{DB5AF5F3-AD0A-4EFA-854A-47C780F262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5">
            <a:extLst>
              <a:ext uri="{FF2B5EF4-FFF2-40B4-BE49-F238E27FC236}">
                <a16:creationId xmlns:a16="http://schemas.microsoft.com/office/drawing/2014/main" xmlns="" id="{1E3D6D6C-E192-4135-B1DB-17C71EEBC9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1" name="Content Placeholder 30">
            <a:extLst>
              <a:ext uri="{FF2B5EF4-FFF2-40B4-BE49-F238E27FC236}">
                <a16:creationId xmlns:a16="http://schemas.microsoft.com/office/drawing/2014/main" xmlns="" id="{91FCE202-148F-E58C-A07F-F388DC5AC554}"/>
              </a:ext>
            </a:extLst>
          </p:cNvPr>
          <p:cNvSpPr>
            <a:spLocks noGrp="1"/>
          </p:cNvSpPr>
          <p:nvPr>
            <p:ph idx="1"/>
          </p:nvPr>
        </p:nvSpPr>
        <p:spPr>
          <a:xfrm>
            <a:off x="648931" y="2548281"/>
            <a:ext cx="5122606" cy="3658689"/>
          </a:xfrm>
        </p:spPr>
        <p:txBody>
          <a:bodyPr>
            <a:normAutofit/>
          </a:bodyPr>
          <a:lstStyle/>
          <a:p>
            <a:endParaRPr lang="en-US">
              <a:solidFill>
                <a:schemeClr val="bg1"/>
              </a:solidFill>
            </a:endParaRPr>
          </a:p>
        </p:txBody>
      </p:sp>
      <p:pic>
        <p:nvPicPr>
          <p:cNvPr id="4" name="Content Placeholder 3" descr="https://tutorial.gst.gov.in/userguide/appeal/assets/images/18827_21284_Image19.png"/>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1788526" y="1819708"/>
            <a:ext cx="8614644" cy="4120843"/>
          </a:xfrm>
          <a:prstGeom prst="rect">
            <a:avLst/>
          </a:prstGeom>
          <a:noFill/>
          <a:effectLst/>
        </p:spPr>
      </p:pic>
    </p:spTree>
    <p:extLst>
      <p:ext uri="{BB962C8B-B14F-4D97-AF65-F5344CB8AC3E}">
        <p14:creationId xmlns:p14="http://schemas.microsoft.com/office/powerpoint/2010/main" val="21816479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33">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39">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2" name="Rectangle 41">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832492" y="1325880"/>
            <a:ext cx="4186261" cy="5151224"/>
          </a:xfrm>
        </p:spPr>
        <p:txBody>
          <a:bodyPr vert="horz" lIns="91440" tIns="45720" rIns="91440" bIns="45720" rtlCol="0" anchor="b">
            <a:noAutofit/>
          </a:bodyPr>
          <a:lstStyle/>
          <a:p>
            <a:pPr>
              <a:lnSpc>
                <a:spcPct val="90000"/>
              </a:lnSpc>
            </a:pPr>
            <a:r>
              <a:rPr lang="en-US" sz="3000">
                <a:latin typeface="72 condensed"/>
              </a:rPr>
              <a:t>3. The Appeal to Appellate Authority form will be displayed. Select the Category of case under dispute and upload the necessary documents Enter the Verification details and click the Proceed to File button.</a:t>
            </a:r>
            <a:br>
              <a:rPr lang="en-US" sz="3000">
                <a:latin typeface="72 condensed"/>
              </a:rPr>
            </a:br>
            <a:endParaRPr lang="en-US" sz="3000">
              <a:latin typeface="72 condensed"/>
            </a:endParaRPr>
          </a:p>
        </p:txBody>
      </p:sp>
      <p:sp>
        <p:nvSpPr>
          <p:cNvPr id="44" name="Rectangle 43">
            <a:extLst>
              <a:ext uri="{FF2B5EF4-FFF2-40B4-BE49-F238E27FC236}">
                <a16:creationId xmlns:a16="http://schemas.microsoft.com/office/drawing/2014/main" xmlns="" id="{4C1E981B-F06E-48B4-9275-F4B261AFCA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6">
            <a:extLst>
              <a:ext uri="{FF2B5EF4-FFF2-40B4-BE49-F238E27FC236}">
                <a16:creationId xmlns:a16="http://schemas.microsoft.com/office/drawing/2014/main" xmlns="" id="{312E2C24-0CD2-4071-8CE2-B059993A99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8" name="Freeform 5">
            <a:extLst>
              <a:ext uri="{FF2B5EF4-FFF2-40B4-BE49-F238E27FC236}">
                <a16:creationId xmlns:a16="http://schemas.microsoft.com/office/drawing/2014/main" xmlns="" id="{24F1DC13-C830-4B86-A9C6-927F5C55DB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Content Placeholder 3" descr="https://tutorial.gst.gov.in/userguide/appeal/assets/images/18827_21284_Image20.png"/>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bwMode="auto">
          <a:xfrm>
            <a:off x="1528624" y="273887"/>
            <a:ext cx="4573009" cy="6381648"/>
          </a:xfrm>
          <a:prstGeom prst="rect">
            <a:avLst/>
          </a:prstGeom>
          <a:noFill/>
          <a:effectLst/>
        </p:spPr>
      </p:pic>
    </p:spTree>
    <p:extLst>
      <p:ext uri="{BB962C8B-B14F-4D97-AF65-F5344CB8AC3E}">
        <p14:creationId xmlns:p14="http://schemas.microsoft.com/office/powerpoint/2010/main" val="2213557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1" y="629266"/>
            <a:ext cx="4166510" cy="1622321"/>
          </a:xfrm>
        </p:spPr>
        <p:txBody>
          <a:bodyPr vert="horz" lIns="91440" tIns="45720" rIns="91440" bIns="45720" rtlCol="0" anchor="t">
            <a:noAutofit/>
          </a:bodyPr>
          <a:lstStyle/>
          <a:p>
            <a:pPr>
              <a:lnSpc>
                <a:spcPct val="90000"/>
              </a:lnSpc>
            </a:pPr>
            <a:r>
              <a:rPr lang="en-IN" sz="3200" dirty="0">
                <a:latin typeface="72 condensed"/>
              </a:rPr>
              <a:t>4.    A Warning message will be displayed. The Appeal application cannot be filed again after this. </a:t>
            </a:r>
            <a:br>
              <a:rPr lang="en-IN" sz="3200" dirty="0">
                <a:latin typeface="72 condensed"/>
              </a:rPr>
            </a:br>
            <a:r>
              <a:rPr lang="en-IN" sz="3200" dirty="0">
                <a:latin typeface="72 condensed"/>
              </a:rPr>
              <a:t/>
            </a:r>
            <a:br>
              <a:rPr lang="en-IN" sz="3200" dirty="0">
                <a:latin typeface="72 condensed"/>
              </a:rPr>
            </a:br>
            <a:r>
              <a:rPr lang="en-IN" sz="3200" dirty="0">
                <a:latin typeface="72 condensed"/>
              </a:rPr>
              <a:t>To file the Appeal application, click the </a:t>
            </a:r>
            <a:r>
              <a:rPr lang="en-IN" sz="3200" b="1" dirty="0">
                <a:latin typeface="72 condensed"/>
              </a:rPr>
              <a:t>Proceed </a:t>
            </a:r>
            <a:r>
              <a:rPr lang="en-IN" sz="3200" dirty="0">
                <a:latin typeface="72 condensed"/>
              </a:rPr>
              <a:t>button. Submit the Application using DSC and EVC.</a:t>
            </a:r>
            <a:br>
              <a:rPr lang="en-IN" sz="3200" dirty="0">
                <a:latin typeface="72 condensed"/>
              </a:rPr>
            </a:br>
            <a:endParaRPr lang="en-IN" sz="3200" dirty="0">
              <a:latin typeface="72 condensed"/>
            </a:endParaRPr>
          </a:p>
        </p:txBody>
      </p:sp>
      <p:sp>
        <p:nvSpPr>
          <p:cNvPr id="11" name="Freeform 31">
            <a:extLst>
              <a:ext uri="{FF2B5EF4-FFF2-40B4-BE49-F238E27FC236}">
                <a16:creationId xmlns:a16="http://schemas.microsoft.com/office/drawing/2014/main" xmlns="" id="{D6CEF2A9-EF08-4FB3-AFFB-C5F77AB6E0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Rectangle 12">
            <a:extLst>
              <a:ext uri="{FF2B5EF4-FFF2-40B4-BE49-F238E27FC236}">
                <a16:creationId xmlns:a16="http://schemas.microsoft.com/office/drawing/2014/main" xmlns="" id="{4109C3C2-C0A8-4559-8462-8007573DF4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xmlns="" id="{4C535542-B72A-4DE0-BE5A-5EA00508C7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Content Placeholder 3" descr="https://tutorial.gst.gov.in/userguide/appeal/assets/images/18827_21284_Image21.png"/>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6093992" y="2107400"/>
            <a:ext cx="5449889" cy="2643196"/>
          </a:xfrm>
          <a:prstGeom prst="rect">
            <a:avLst/>
          </a:prstGeom>
          <a:noFill/>
          <a:effectLst/>
        </p:spPr>
      </p:pic>
      <p:sp>
        <p:nvSpPr>
          <p:cNvPr id="17" name="Rectangle 16">
            <a:extLst>
              <a:ext uri="{FF2B5EF4-FFF2-40B4-BE49-F238E27FC236}">
                <a16:creationId xmlns:a16="http://schemas.microsoft.com/office/drawing/2014/main" xmlns="" id="{11DF0705-615B-4CF3-A16F-8C14680D8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84686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2" name="Picture 21">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4" name="Oval 23">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8" name="Picture 27">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0" name="Rectangle 29">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xmlns="" id="{B87A2B17-D3E0-4B38-823F-45312C0B3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8592A21B-8E82-4396-A130-C7531DF0A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 name="Freeform 16">
            <a:extLst>
              <a:ext uri="{FF2B5EF4-FFF2-40B4-BE49-F238E27FC236}">
                <a16:creationId xmlns:a16="http://schemas.microsoft.com/office/drawing/2014/main" xmlns="" id="{ACA9027C-9377-4A86-A639-42BA502ADE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38" name="Freeform 5">
            <a:extLst>
              <a:ext uri="{FF2B5EF4-FFF2-40B4-BE49-F238E27FC236}">
                <a16:creationId xmlns:a16="http://schemas.microsoft.com/office/drawing/2014/main" xmlns="" id="{423EDA5B-B414-4C7C-8CBA-3D9D79973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p:cNvSpPr>
            <a:spLocks noGrp="1"/>
          </p:cNvSpPr>
          <p:nvPr>
            <p:ph type="title"/>
          </p:nvPr>
        </p:nvSpPr>
        <p:spPr>
          <a:xfrm>
            <a:off x="680048" y="5271289"/>
            <a:ext cx="10759614" cy="839272"/>
          </a:xfrm>
        </p:spPr>
        <p:txBody>
          <a:bodyPr vert="horz" lIns="91440" tIns="45720" rIns="91440" bIns="45720" rtlCol="0" anchor="b">
            <a:normAutofit fontScale="90000"/>
          </a:bodyPr>
          <a:lstStyle/>
          <a:p>
            <a:pPr>
              <a:lnSpc>
                <a:spcPct val="90000"/>
              </a:lnSpc>
            </a:pPr>
            <a:r>
              <a:rPr lang="en-US" sz="3200" dirty="0"/>
              <a:t>5.   On successful submission of the application, the  Provisional acknowledgement details will be displayed.</a:t>
            </a:r>
            <a:r>
              <a:rPr lang="en-US" sz="1600" dirty="0"/>
              <a:t/>
            </a:r>
            <a:br>
              <a:rPr lang="en-US" sz="1600" dirty="0"/>
            </a:br>
            <a:endParaRPr lang="en-US" sz="1600" dirty="0"/>
          </a:p>
        </p:txBody>
      </p:sp>
      <p:pic>
        <p:nvPicPr>
          <p:cNvPr id="4" name="Content Placeholder 3" descr="https://tutorial.gst.gov.in/userguide/appeal/assets/images/18827_21284_Image22.png"/>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bwMode="auto">
          <a:xfrm>
            <a:off x="664212" y="596949"/>
            <a:ext cx="7175010" cy="3478749"/>
          </a:xfrm>
          <a:prstGeom prst="rect">
            <a:avLst/>
          </a:prstGeom>
          <a:noFill/>
          <a:effectLst/>
        </p:spPr>
      </p:pic>
    </p:spTree>
    <p:extLst>
      <p:ext uri="{BB962C8B-B14F-4D97-AF65-F5344CB8AC3E}">
        <p14:creationId xmlns:p14="http://schemas.microsoft.com/office/powerpoint/2010/main" val="3797383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6E2EA-613A-82EF-F1B3-6DAA20646D00}"/>
              </a:ext>
            </a:extLst>
          </p:cNvPr>
          <p:cNvSpPr>
            <a:spLocks noGrp="1"/>
          </p:cNvSpPr>
          <p:nvPr>
            <p:ph type="title"/>
          </p:nvPr>
        </p:nvSpPr>
        <p:spPr>
          <a:xfrm>
            <a:off x="646111" y="452718"/>
            <a:ext cx="9404723" cy="668159"/>
          </a:xfrm>
        </p:spPr>
        <p:txBody>
          <a:bodyPr/>
          <a:lstStyle/>
          <a:p>
            <a:r>
              <a:rPr lang="en-IN" sz="3600" dirty="0"/>
              <a:t>Final Points</a:t>
            </a:r>
            <a:endParaRPr lang="en-IN" dirty="0"/>
          </a:p>
        </p:txBody>
      </p:sp>
      <p:sp>
        <p:nvSpPr>
          <p:cNvPr id="3" name="Content Placeholder 2">
            <a:extLst>
              <a:ext uri="{FF2B5EF4-FFF2-40B4-BE49-F238E27FC236}">
                <a16:creationId xmlns:a16="http://schemas.microsoft.com/office/drawing/2014/main" xmlns="" id="{BDECECBC-49ED-5373-FBB1-8CCCE351842E}"/>
              </a:ext>
            </a:extLst>
          </p:cNvPr>
          <p:cNvSpPr>
            <a:spLocks noGrp="1"/>
          </p:cNvSpPr>
          <p:nvPr>
            <p:ph idx="1"/>
          </p:nvPr>
        </p:nvSpPr>
        <p:spPr>
          <a:xfrm>
            <a:off x="749350" y="1429582"/>
            <a:ext cx="10272611" cy="5074023"/>
          </a:xfrm>
        </p:spPr>
        <p:txBody>
          <a:bodyPr>
            <a:normAutofit/>
          </a:bodyPr>
          <a:lstStyle/>
          <a:p>
            <a:r>
              <a:rPr lang="en-IN" dirty="0"/>
              <a:t>Office Documentation</a:t>
            </a:r>
          </a:p>
          <a:p>
            <a:r>
              <a:rPr lang="en-IN" dirty="0"/>
              <a:t>Engagement Agreement / Mail</a:t>
            </a:r>
          </a:p>
          <a:p>
            <a:r>
              <a:rPr lang="en-IN" dirty="0"/>
              <a:t>Fee Confirmation</a:t>
            </a:r>
          </a:p>
          <a:p>
            <a:r>
              <a:rPr lang="en-IN" dirty="0"/>
              <a:t>Collection of Advance</a:t>
            </a:r>
          </a:p>
          <a:p>
            <a:r>
              <a:rPr lang="en-IN" dirty="0"/>
              <a:t>Billing of Balance</a:t>
            </a:r>
          </a:p>
        </p:txBody>
      </p:sp>
    </p:spTree>
    <p:extLst>
      <p:ext uri="{BB962C8B-B14F-4D97-AF65-F5344CB8AC3E}">
        <p14:creationId xmlns:p14="http://schemas.microsoft.com/office/powerpoint/2010/main" val="260490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5223" y="629266"/>
            <a:ext cx="3116690" cy="5594554"/>
          </a:xfrm>
        </p:spPr>
        <p:txBody>
          <a:bodyPr vert="horz" lIns="91440" tIns="45720" rIns="91440" bIns="45720" rtlCol="0" anchor="ctr">
            <a:normAutofit/>
          </a:bodyPr>
          <a:lstStyle/>
          <a:p>
            <a:r>
              <a:rPr lang="en-US" sz="4800" b="1" i="0">
                <a:effectLst/>
                <a:latin typeface="Arial"/>
                <a:cs typeface="Arial"/>
              </a:rPr>
              <a:t>Creating Appeal to Appellate Authority</a:t>
            </a:r>
            <a:r>
              <a:rPr lang="en-US" sz="4800" b="1" i="0">
                <a:effectLst/>
                <a:latin typeface="Arial" panose="020B0604020202020204" pitchFamily="34" charset="0"/>
              </a:rPr>
              <a:t/>
            </a:r>
            <a:br>
              <a:rPr lang="en-US" sz="4800" b="1" i="0">
                <a:effectLst/>
                <a:latin typeface="Arial" panose="020B0604020202020204" pitchFamily="34" charset="0"/>
              </a:rPr>
            </a:br>
            <a:endParaRPr lang="en-IN" sz="4800"/>
          </a:p>
        </p:txBody>
      </p:sp>
      <p:sp>
        <p:nvSpPr>
          <p:cNvPr id="29" name="Freeform 7">
            <a:extLst>
              <a:ext uri="{FF2B5EF4-FFF2-40B4-BE49-F238E27FC236}">
                <a16:creationId xmlns:a16="http://schemas.microsoft.com/office/drawing/2014/main" xmlns="" id="{AD488FAE-8A33-44D2-922D-E1A7E147D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1" name="Rectangle 30">
            <a:extLst>
              <a:ext uri="{FF2B5EF4-FFF2-40B4-BE49-F238E27FC236}">
                <a16:creationId xmlns:a16="http://schemas.microsoft.com/office/drawing/2014/main" xmlns="" id="{D1A684E7-FC3D-4F0E-9F70-C69B3BEFCA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5">
            <a:extLst>
              <a:ext uri="{FF2B5EF4-FFF2-40B4-BE49-F238E27FC236}">
                <a16:creationId xmlns:a16="http://schemas.microsoft.com/office/drawing/2014/main" xmlns="" id="{E284F65F-D81D-4196-A4FB-F1C7EAC555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5" name="Rectangle 34">
            <a:extLst>
              <a:ext uri="{FF2B5EF4-FFF2-40B4-BE49-F238E27FC236}">
                <a16:creationId xmlns:a16="http://schemas.microsoft.com/office/drawing/2014/main" xmlns="" id="{FE0E41EA-15C8-4C96-84B8-F9BBB96B5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048452" y="1410458"/>
            <a:ext cx="6495847" cy="2589913"/>
          </a:xfrm>
        </p:spPr>
        <p:txBody>
          <a:bodyPr vert="horz" lIns="91440" tIns="45720" rIns="91440" bIns="45720" rtlCol="0">
            <a:normAutofit/>
          </a:bodyPr>
          <a:lstStyle/>
          <a:p>
            <a:r>
              <a:rPr lang="en-IN" b="1" u="sng">
                <a:solidFill>
                  <a:schemeClr val="bg1"/>
                </a:solidFill>
                <a:latin typeface="Arial"/>
                <a:ea typeface="Calibri"/>
                <a:cs typeface="Arial"/>
              </a:rPr>
              <a:t>STEP 2:</a:t>
            </a:r>
            <a:r>
              <a:rPr lang="en-IN">
                <a:solidFill>
                  <a:schemeClr val="bg1"/>
                </a:solidFill>
                <a:latin typeface="Arial"/>
                <a:ea typeface="Calibri"/>
                <a:cs typeface="Arial"/>
              </a:rPr>
              <a:t> </a:t>
            </a:r>
            <a:endParaRPr lang="en-US">
              <a:solidFill>
                <a:schemeClr val="bg1"/>
              </a:solidFill>
            </a:endParaRPr>
          </a:p>
          <a:p>
            <a:pPr marL="0" indent="0">
              <a:buNone/>
            </a:pPr>
            <a:r>
              <a:rPr lang="en-IN">
                <a:solidFill>
                  <a:schemeClr val="bg1"/>
                </a:solidFill>
                <a:latin typeface="Arial"/>
                <a:ea typeface="Calibri"/>
                <a:cs typeface="Arial"/>
              </a:rPr>
              <a:t>Click the </a:t>
            </a:r>
            <a:r>
              <a:rPr lang="en-IN" b="1">
                <a:solidFill>
                  <a:schemeClr val="bg1"/>
                </a:solidFill>
                <a:latin typeface="Arial"/>
                <a:ea typeface="Calibri"/>
                <a:cs typeface="Arial"/>
              </a:rPr>
              <a:t>Services</a:t>
            </a:r>
            <a:r>
              <a:rPr lang="en-IN">
                <a:solidFill>
                  <a:schemeClr val="bg1"/>
                </a:solidFill>
                <a:latin typeface="Arial"/>
                <a:ea typeface="Calibri"/>
                <a:cs typeface="Arial"/>
              </a:rPr>
              <a:t> &gt; </a:t>
            </a:r>
            <a:r>
              <a:rPr lang="en-IN" b="1">
                <a:solidFill>
                  <a:schemeClr val="bg1"/>
                </a:solidFill>
                <a:latin typeface="Arial"/>
                <a:ea typeface="Calibri"/>
                <a:cs typeface="Arial"/>
              </a:rPr>
              <a:t>User Services</a:t>
            </a:r>
            <a:r>
              <a:rPr lang="en-IN">
                <a:solidFill>
                  <a:schemeClr val="bg1"/>
                </a:solidFill>
                <a:latin typeface="Arial"/>
                <a:ea typeface="Calibri"/>
                <a:cs typeface="Arial"/>
              </a:rPr>
              <a:t> &gt; </a:t>
            </a:r>
            <a:r>
              <a:rPr lang="en-IN" b="1">
                <a:solidFill>
                  <a:schemeClr val="bg1"/>
                </a:solidFill>
                <a:latin typeface="Arial"/>
                <a:ea typeface="Calibri"/>
                <a:cs typeface="Arial"/>
              </a:rPr>
              <a:t>My Applications</a:t>
            </a:r>
            <a:r>
              <a:rPr lang="en-IN">
                <a:solidFill>
                  <a:schemeClr val="bg1"/>
                </a:solidFill>
                <a:latin typeface="Arial"/>
                <a:ea typeface="Calibri"/>
                <a:cs typeface="Arial"/>
              </a:rPr>
              <a:t> command</a:t>
            </a:r>
            <a:endParaRPr lang="en-IN">
              <a:solidFill>
                <a:schemeClr val="bg1"/>
              </a:solidFill>
            </a:endParaRPr>
          </a:p>
        </p:txBody>
      </p:sp>
      <p:pic>
        <p:nvPicPr>
          <p:cNvPr id="4" name="Picture 3" descr="https://tutorial.gst.gov.in/userguide/appeal/assets/images/appeal_71.gif"/>
          <p:cNvPicPr/>
          <p:nvPr/>
        </p:nvPicPr>
        <p:blipFill>
          <a:blip r:embed="rId3">
            <a:extLst>
              <a:ext uri="{28A0092B-C50C-407E-A947-70E740481C1C}">
                <a14:useLocalDpi xmlns:a14="http://schemas.microsoft.com/office/drawing/2010/main" val="0"/>
              </a:ext>
            </a:extLst>
          </a:blip>
          <a:stretch>
            <a:fillRect/>
          </a:stretch>
        </p:blipFill>
        <p:spPr bwMode="auto">
          <a:xfrm>
            <a:off x="4507582" y="2705413"/>
            <a:ext cx="7358488" cy="3351257"/>
          </a:xfrm>
          <a:prstGeom prst="rect">
            <a:avLst/>
          </a:prstGeom>
          <a:noFill/>
          <a:effectLst/>
        </p:spPr>
      </p:pic>
    </p:spTree>
    <p:extLst>
      <p:ext uri="{BB962C8B-B14F-4D97-AF65-F5344CB8AC3E}">
        <p14:creationId xmlns:p14="http://schemas.microsoft.com/office/powerpoint/2010/main" val="3924841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55" y="295729"/>
            <a:ext cx="11975689" cy="603184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7998" dirty="0">
                <a:ln w="0"/>
                <a:solidFill>
                  <a:srgbClr val="0070C0"/>
                </a:solidFill>
                <a:effectLst>
                  <a:outerShdw blurRad="38100" dist="25400" dir="5400000" algn="ctr" rotWithShape="0">
                    <a:srgbClr val="6E747A">
                      <a:alpha val="43000"/>
                    </a:srgbClr>
                  </a:outerShdw>
                </a:effectLst>
              </a:rPr>
              <a:t>            Thank You</a:t>
            </a:r>
          </a:p>
          <a:p>
            <a:pPr algn="ctr">
              <a:defRPr/>
            </a:pPr>
            <a:r>
              <a:rPr lang="en-US" sz="4000" dirty="0">
                <a:ln w="0"/>
                <a:solidFill>
                  <a:srgbClr val="0070C0"/>
                </a:solidFill>
                <a:effectLst>
                  <a:outerShdw blurRad="38100" dist="25400" dir="5400000" algn="ctr" rotWithShape="0">
                    <a:srgbClr val="6E747A">
                      <a:alpha val="43000"/>
                    </a:srgbClr>
                  </a:outerShdw>
                </a:effectLst>
              </a:rPr>
              <a:t>SIRC of ICAI</a:t>
            </a:r>
          </a:p>
          <a:p>
            <a:pPr>
              <a:defRPr/>
            </a:pPr>
            <a:endParaRPr lang="en-US" sz="2400" dirty="0">
              <a:ln w="0"/>
              <a:solidFill>
                <a:srgbClr val="0070C0"/>
              </a:solidFill>
              <a:effectLst>
                <a:outerShdw blurRad="38100" dist="25400" dir="5400000" algn="ctr" rotWithShape="0">
                  <a:srgbClr val="6E747A">
                    <a:alpha val="43000"/>
                  </a:srgbClr>
                </a:outerShdw>
              </a:effectLst>
            </a:endParaRPr>
          </a:p>
          <a:p>
            <a:pPr lvl="0"/>
            <a:r>
              <a:rPr lang="en-IN" sz="2800" b="1" dirty="0">
                <a:solidFill>
                  <a:srgbClr val="0070C0"/>
                </a:solidFill>
                <a:latin typeface="Frank Ruhl Libre"/>
                <a:ea typeface="Frank Ruhl Libre"/>
                <a:cs typeface="Frank Ruhl Libre"/>
                <a:sym typeface="Frank Ruhl Libre"/>
              </a:rPr>
              <a:t>GST &amp; IDTC Committee          All Participants 	     Entire Technical Team</a:t>
            </a:r>
          </a:p>
          <a:p>
            <a:pPr lvl="0"/>
            <a:endParaRPr lang="en-IN" sz="1400" b="1" dirty="0">
              <a:solidFill>
                <a:srgbClr val="0070C0"/>
              </a:solidFill>
              <a:latin typeface="Frank Ruhl Libre"/>
              <a:ea typeface="Frank Ruhl Libre"/>
              <a:cs typeface="Frank Ruhl Libre"/>
              <a:sym typeface="Frank Ruhl Libre"/>
            </a:endParaRPr>
          </a:p>
          <a:p>
            <a:pPr algn="ctr">
              <a:defRPr/>
            </a:pPr>
            <a:r>
              <a:rPr lang="en-US" sz="4399" dirty="0">
                <a:ln w="0"/>
                <a:solidFill>
                  <a:srgbClr val="0070C0"/>
                </a:solidFill>
                <a:effectLst>
                  <a:outerShdw blurRad="38100" dist="25400" dir="5400000" algn="ctr" rotWithShape="0">
                    <a:srgbClr val="6E747A">
                      <a:alpha val="43000"/>
                    </a:srgbClr>
                  </a:outerShdw>
                </a:effectLst>
              </a:rPr>
              <a:t>Please share your views about this session on </a:t>
            </a:r>
          </a:p>
          <a:p>
            <a:pPr algn="ctr"/>
            <a:r>
              <a:rPr lang="en-US" sz="4400" dirty="0">
                <a:solidFill>
                  <a:srgbClr val="0070C0"/>
                </a:solidFill>
                <a:hlinkClick r:id="rId2">
                  <a:extLst>
                    <a:ext uri="{A12FA001-AC4F-418D-AE19-62706E023703}">
                      <ahyp:hlinkClr xmlns:ahyp="http://schemas.microsoft.com/office/drawing/2018/hyperlinkcolor" xmlns="" val="tx"/>
                    </a:ext>
                  </a:extLst>
                </a:hlinkClick>
              </a:rPr>
              <a:t>bharat@ssaca.in</a:t>
            </a:r>
            <a:r>
              <a:rPr lang="en-US" sz="4400" dirty="0">
                <a:solidFill>
                  <a:srgbClr val="0070C0"/>
                </a:solidFill>
              </a:rPr>
              <a:t>  / +91 9362 303 406</a:t>
            </a:r>
          </a:p>
          <a:p>
            <a:pPr algn="ctr"/>
            <a:endParaRPr lang="en-US" sz="3200" dirty="0">
              <a:solidFill>
                <a:schemeClr val="bg2">
                  <a:lumMod val="10000"/>
                </a:schemeClr>
              </a:solidFill>
            </a:endParaRPr>
          </a:p>
          <a:p>
            <a:pPr algn="ctr"/>
            <a:r>
              <a:rPr lang="en-US" sz="3600" dirty="0">
                <a:solidFill>
                  <a:schemeClr val="bg2">
                    <a:lumMod val="10000"/>
                  </a:schemeClr>
                </a:solidFill>
              </a:rPr>
              <a:t>CA. N K Bharath Kumar</a:t>
            </a:r>
            <a:endParaRPr lang="en-IN" sz="5999" dirty="0">
              <a:ln w="0"/>
              <a:solidFill>
                <a:srgbClr val="0070C0"/>
              </a:solidFill>
              <a:effectLst>
                <a:outerShdw blurRad="38100" dist="25400" dir="5400000" algn="ctr" rotWithShape="0">
                  <a:srgbClr val="6E747A">
                    <a:alpha val="43000"/>
                  </a:srgbClr>
                </a:outerShdw>
              </a:effectLst>
            </a:endParaRPr>
          </a:p>
        </p:txBody>
      </p:sp>
      <p:sp>
        <p:nvSpPr>
          <p:cNvPr id="3" name="Rectangle 3"/>
          <p:cNvSpPr txBox="1">
            <a:spLocks noChangeArrowheads="1"/>
          </p:cNvSpPr>
          <p:nvPr/>
        </p:nvSpPr>
        <p:spPr>
          <a:xfrm>
            <a:off x="3201155" y="4800243"/>
            <a:ext cx="7541835" cy="1585500"/>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defRPr/>
            </a:pPr>
            <a:endParaRPr lang="en-US" sz="1999" dirty="0">
              <a:solidFill>
                <a:schemeClr val="tx1">
                  <a:lumMod val="65000"/>
                  <a:lumOff val="35000"/>
                </a:schemeClr>
              </a:solidFill>
            </a:endParaRPr>
          </a:p>
        </p:txBody>
      </p:sp>
      <p:pic>
        <p:nvPicPr>
          <p:cNvPr id="5" name="Picture 4"/>
          <p:cNvPicPr>
            <a:picLocks noChangeAspect="1"/>
          </p:cNvPicPr>
          <p:nvPr/>
        </p:nvPicPr>
        <p:blipFill rotWithShape="1">
          <a:blip r:embed="rId3"/>
          <a:srcRect l="-1170" r="9237"/>
          <a:stretch/>
        </p:blipFill>
        <p:spPr>
          <a:xfrm>
            <a:off x="420790" y="679450"/>
            <a:ext cx="1759073" cy="1637859"/>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13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708" indent="-28565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629" indent="-228525">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599680" indent="-228525">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6731" indent="-228525">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3784" indent="-228525"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0834" indent="-228525"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7885" indent="-228525"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4938" indent="-228525"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7B8B5E2A-3B69-43FB-9488-F6D18EF973BB}" type="slidenum">
              <a:rPr lang="en-IN" altLang="en-US">
                <a:solidFill>
                  <a:schemeClr val="bg1"/>
                </a:solidFill>
              </a:rPr>
              <a:pPr>
                <a:spcBef>
                  <a:spcPct val="0"/>
                </a:spcBef>
                <a:buClrTx/>
                <a:buSzTx/>
                <a:buFontTx/>
                <a:buNone/>
              </a:pPr>
              <a:t>70</a:t>
            </a:fld>
            <a:endParaRPr lang="en-I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9" name="Freeform 23">
            <a:extLst>
              <a:ext uri="{FF2B5EF4-FFF2-40B4-BE49-F238E27FC236}">
                <a16:creationId xmlns:a16="http://schemas.microsoft.com/office/drawing/2014/main" xmlns="" id="{2142F58F-1A18-445C-8057-25B9F986C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0" name="Freeform 5">
            <a:extLst>
              <a:ext uri="{FF2B5EF4-FFF2-40B4-BE49-F238E27FC236}">
                <a16:creationId xmlns:a16="http://schemas.microsoft.com/office/drawing/2014/main" xmlns="" id="{2C8825F8-2BBE-4F09-844D-BD569EE90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71" name="Rectangle 70">
            <a:extLst>
              <a:ext uri="{FF2B5EF4-FFF2-40B4-BE49-F238E27FC236}">
                <a16:creationId xmlns:a16="http://schemas.microsoft.com/office/drawing/2014/main" xmlns="" id="{1E0B305D-E4F9-4F9F-81CA-BDFBA88B24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4411" y="0"/>
            <a:ext cx="6098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ttps://tutorial.gst.gov.in/userguide/appeal/assets/images/appeal_90.gif"/>
          <p:cNvPicPr/>
          <p:nvPr/>
        </p:nvPicPr>
        <p:blipFill>
          <a:blip r:embed="rId3">
            <a:extLst>
              <a:ext uri="{28A0092B-C50C-407E-A947-70E740481C1C}">
                <a14:useLocalDpi xmlns:a14="http://schemas.microsoft.com/office/drawing/2010/main" val="0"/>
              </a:ext>
            </a:extLst>
          </a:blip>
          <a:stretch>
            <a:fillRect/>
          </a:stretch>
        </p:blipFill>
        <p:spPr bwMode="auto">
          <a:xfrm>
            <a:off x="5728948" y="442452"/>
            <a:ext cx="5814933" cy="2253129"/>
          </a:xfrm>
          <a:prstGeom prst="rect">
            <a:avLst/>
          </a:prstGeom>
          <a:noFill/>
          <a:effectLst/>
        </p:spPr>
      </p:pic>
      <p:sp>
        <p:nvSpPr>
          <p:cNvPr id="72" name="Rectangle 71">
            <a:extLst>
              <a:ext uri="{FF2B5EF4-FFF2-40B4-BE49-F238E27FC236}">
                <a16:creationId xmlns:a16="http://schemas.microsoft.com/office/drawing/2014/main" xmlns="" id="{1D77C917-B31B-4151-9BB3-768748C425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https://tutorial.gst.gov.in/userguide/appeal/assets/images/CR%2020206_Appeal_Manual_Filing%20an%20Appeal_Image1.jpg"/>
          <p:cNvPicPr/>
          <p:nvPr/>
        </p:nvPicPr>
        <p:blipFill>
          <a:blip r:embed="rId4">
            <a:extLst>
              <a:ext uri="{28A0092B-C50C-407E-A947-70E740481C1C}">
                <a14:useLocalDpi xmlns:a14="http://schemas.microsoft.com/office/drawing/2010/main" val="0"/>
              </a:ext>
            </a:extLst>
          </a:blip>
          <a:stretch>
            <a:fillRect/>
          </a:stretch>
        </p:blipFill>
        <p:spPr bwMode="auto">
          <a:xfrm>
            <a:off x="5766691" y="3283975"/>
            <a:ext cx="5814933" cy="2454418"/>
          </a:xfrm>
          <a:prstGeom prst="rect">
            <a:avLst/>
          </a:prstGeom>
          <a:noFill/>
          <a:effectLst/>
        </p:spPr>
      </p:pic>
      <p:graphicFrame>
        <p:nvGraphicFramePr>
          <p:cNvPr id="16" name="Content Placeholder 2">
            <a:extLst>
              <a:ext uri="{FF2B5EF4-FFF2-40B4-BE49-F238E27FC236}">
                <a16:creationId xmlns:a16="http://schemas.microsoft.com/office/drawing/2014/main" xmlns="" id="{D5B64D51-674E-A440-B490-B14727600E87}"/>
              </a:ext>
            </a:extLst>
          </p:cNvPr>
          <p:cNvGraphicFramePr>
            <a:graphicFrameLocks noGrp="1"/>
          </p:cNvGraphicFramePr>
          <p:nvPr>
            <p:ph idx="1"/>
            <p:extLst>
              <p:ext uri="{D42A27DB-BD31-4B8C-83A1-F6EECF244321}">
                <p14:modId xmlns:p14="http://schemas.microsoft.com/office/powerpoint/2010/main" val="2478896958"/>
              </p:ext>
            </p:extLst>
          </p:nvPr>
        </p:nvGraphicFramePr>
        <p:xfrm>
          <a:off x="-867" y="572052"/>
          <a:ext cx="5516616" cy="56763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63563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2069"/>
            <a:ext cx="10515600" cy="5954894"/>
          </a:xfrm>
        </p:spPr>
        <p:txBody>
          <a:bodyPr vert="horz" lIns="91440" tIns="45720" rIns="91440" bIns="45720" rtlCol="0" anchor="t">
            <a:normAutofit/>
          </a:bodyPr>
          <a:lstStyle/>
          <a:p>
            <a:pPr>
              <a:lnSpc>
                <a:spcPct val="100000"/>
              </a:lnSpc>
              <a:spcAft>
                <a:spcPts val="0"/>
              </a:spcAft>
            </a:pPr>
            <a:r>
              <a:rPr lang="en-IN" sz="1900" dirty="0">
                <a:latin typeface="Arial"/>
                <a:ea typeface="Times New Roman" panose="02020603050405020304" pitchFamily="18" charset="0"/>
                <a:cs typeface="Times New Roman"/>
              </a:rPr>
              <a:t>6. Select the option </a:t>
            </a:r>
            <a:r>
              <a:rPr lang="en-IN" sz="1900" b="1" dirty="0">
                <a:latin typeface="Arial"/>
                <a:ea typeface="Times New Roman" panose="02020603050405020304" pitchFamily="18" charset="0"/>
                <a:cs typeface="Times New Roman"/>
              </a:rPr>
              <a:t>Yes</a:t>
            </a:r>
            <a:r>
              <a:rPr lang="en-IN" sz="1900" dirty="0">
                <a:latin typeface="Arial"/>
                <a:ea typeface="Times New Roman" panose="02020603050405020304" pitchFamily="18" charset="0"/>
                <a:cs typeface="Times New Roman"/>
              </a:rPr>
              <a:t> if the order pertaining to Multiple Financial Years or </a:t>
            </a:r>
            <a:r>
              <a:rPr lang="en-IN" sz="1900" b="1" dirty="0">
                <a:latin typeface="Arial"/>
                <a:ea typeface="Times New Roman" panose="02020603050405020304" pitchFamily="18" charset="0"/>
                <a:cs typeface="Times New Roman"/>
              </a:rPr>
              <a:t>No</a:t>
            </a:r>
            <a:r>
              <a:rPr lang="en-IN" sz="1900" dirty="0">
                <a:latin typeface="Arial"/>
                <a:ea typeface="Times New Roman" panose="02020603050405020304" pitchFamily="18" charset="0"/>
                <a:cs typeface="Times New Roman"/>
              </a:rPr>
              <a:t> to proceed with single Financial Year. Select the Order Type from the drop-down list.</a:t>
            </a:r>
          </a:p>
          <a:p>
            <a:pPr>
              <a:lnSpc>
                <a:spcPct val="100000"/>
              </a:lnSpc>
              <a:spcAft>
                <a:spcPts val="0"/>
              </a:spcAft>
            </a:pPr>
            <a:r>
              <a:rPr lang="en-IN" sz="1900" b="1" dirty="0">
                <a:latin typeface="Arial"/>
                <a:ea typeface="Times New Roman" panose="02020603050405020304" pitchFamily="18" charset="0"/>
                <a:cs typeface="Times New Roman"/>
              </a:rPr>
              <a:t>Note 1:</a:t>
            </a:r>
            <a:r>
              <a:rPr lang="en-IN" sz="1900" dirty="0">
                <a:latin typeface="Arial"/>
                <a:ea typeface="Times New Roman" panose="02020603050405020304" pitchFamily="18" charset="0"/>
                <a:cs typeface="Times New Roman"/>
              </a:rPr>
              <a:t> Multiple Financial Years is applicable for </a:t>
            </a:r>
            <a:r>
              <a:rPr lang="en-IN" sz="1900" b="1" dirty="0">
                <a:solidFill>
                  <a:srgbClr val="FFFF00"/>
                </a:solidFill>
                <a:latin typeface="Arial"/>
                <a:ea typeface="Times New Roman" panose="02020603050405020304" pitchFamily="18" charset="0"/>
                <a:cs typeface="Times New Roman"/>
              </a:rPr>
              <a:t>Form GST DRC-07 </a:t>
            </a:r>
            <a:r>
              <a:rPr lang="en-IN" sz="1900" dirty="0">
                <a:latin typeface="Arial"/>
                <a:ea typeface="Times New Roman" panose="02020603050405020304" pitchFamily="18" charset="0"/>
                <a:cs typeface="Times New Roman"/>
              </a:rPr>
              <a:t>and</a:t>
            </a:r>
            <a:r>
              <a:rPr lang="en-IN" sz="1900" b="1" dirty="0">
                <a:latin typeface="Arial"/>
                <a:ea typeface="Times New Roman" panose="02020603050405020304" pitchFamily="18" charset="0"/>
                <a:cs typeface="Times New Roman"/>
              </a:rPr>
              <a:t> </a:t>
            </a:r>
            <a:r>
              <a:rPr lang="en-IN" sz="1900" b="1" dirty="0">
                <a:solidFill>
                  <a:srgbClr val="FFFF00"/>
                </a:solidFill>
                <a:latin typeface="Arial"/>
                <a:ea typeface="Times New Roman" panose="02020603050405020304" pitchFamily="18" charset="0"/>
                <a:cs typeface="Times New Roman"/>
              </a:rPr>
              <a:t>Form GST DRC-08 </a:t>
            </a:r>
            <a:r>
              <a:rPr lang="en-IN" sz="1900" b="1" dirty="0">
                <a:latin typeface="Arial"/>
                <a:ea typeface="Times New Roman" panose="02020603050405020304" pitchFamily="18" charset="0"/>
                <a:cs typeface="Times New Roman"/>
              </a:rPr>
              <a:t>Orders</a:t>
            </a:r>
            <a:r>
              <a:rPr lang="en-IN" sz="1900" dirty="0">
                <a:latin typeface="Arial"/>
                <a:ea typeface="Times New Roman" panose="02020603050405020304" pitchFamily="18" charset="0"/>
                <a:cs typeface="Times New Roman"/>
              </a:rPr>
              <a:t>. Now, the appeals can be filed for </a:t>
            </a:r>
            <a:r>
              <a:rPr lang="en-IN" sz="1900" dirty="0">
                <a:solidFill>
                  <a:srgbClr val="FFFF00"/>
                </a:solidFill>
                <a:latin typeface="Arial"/>
                <a:ea typeface="Times New Roman" panose="02020603050405020304" pitchFamily="18" charset="0"/>
                <a:cs typeface="Times New Roman"/>
              </a:rPr>
              <a:t>Multiple Financial Years </a:t>
            </a:r>
            <a:r>
              <a:rPr lang="en-IN" sz="1900" dirty="0">
                <a:latin typeface="Arial"/>
                <a:ea typeface="Times New Roman" panose="02020603050405020304" pitchFamily="18" charset="0"/>
                <a:cs typeface="Times New Roman"/>
              </a:rPr>
              <a:t>basis the DRC 07 or DRC 08 order under the Assessment demand or Enforcement demand category. </a:t>
            </a:r>
            <a:endParaRPr lang="en-IN" sz="1900" dirty="0">
              <a:effectLst/>
              <a:latin typeface="Arial"/>
              <a:ea typeface="Calibri" panose="020F0502020204030204" pitchFamily="34" charset="0"/>
              <a:cs typeface="Times New Roman"/>
            </a:endParaRPr>
          </a:p>
          <a:p>
            <a:pPr>
              <a:lnSpc>
                <a:spcPct val="100000"/>
              </a:lnSpc>
              <a:spcAft>
                <a:spcPts val="0"/>
              </a:spcAft>
            </a:pPr>
            <a:r>
              <a:rPr lang="en-IN" sz="1900" b="1" dirty="0">
                <a:latin typeface="Arial"/>
                <a:ea typeface="Times New Roman" panose="02020603050405020304" pitchFamily="18" charset="0"/>
                <a:cs typeface="Times New Roman"/>
              </a:rPr>
              <a:t>Note 2: </a:t>
            </a:r>
            <a:r>
              <a:rPr lang="en-IN" sz="1900" dirty="0">
                <a:latin typeface="Arial"/>
                <a:ea typeface="Times New Roman" panose="02020603050405020304" pitchFamily="18" charset="0"/>
                <a:cs typeface="Times New Roman"/>
              </a:rPr>
              <a:t>If you select option </a:t>
            </a:r>
            <a:r>
              <a:rPr lang="en-IN" sz="1900" b="1" dirty="0">
                <a:latin typeface="Arial"/>
                <a:ea typeface="Times New Roman" panose="02020603050405020304" pitchFamily="18" charset="0"/>
                <a:cs typeface="Times New Roman"/>
              </a:rPr>
              <a:t>Yes</a:t>
            </a:r>
            <a:r>
              <a:rPr lang="en-IN" sz="1900" dirty="0">
                <a:latin typeface="Arial"/>
                <a:ea typeface="Times New Roman" panose="02020603050405020304" pitchFamily="18" charset="0"/>
                <a:cs typeface="Times New Roman"/>
              </a:rPr>
              <a:t>, then the following options will be displayed in the drop-down list.</a:t>
            </a:r>
          </a:p>
          <a:p>
            <a:pPr>
              <a:lnSpc>
                <a:spcPct val="100000"/>
              </a:lnSpc>
              <a:spcAft>
                <a:spcPts val="0"/>
              </a:spcAft>
            </a:pPr>
            <a:endParaRPr lang="en-IN" sz="2000" b="1" dirty="0">
              <a:effectLst/>
              <a:latin typeface="Arial" panose="020B0604020202020204" pitchFamily="34" charset="0"/>
              <a:ea typeface="Calibri" panose="020F0502020204030204" pitchFamily="34" charset="0"/>
              <a:cs typeface="Arial"/>
            </a:endParaRPr>
          </a:p>
          <a:p>
            <a:pPr>
              <a:lnSpc>
                <a:spcPct val="100000"/>
              </a:lnSpc>
              <a:spcAft>
                <a:spcPts val="0"/>
              </a:spcAft>
            </a:pPr>
            <a:endParaRPr lang="en-IN" sz="2000" b="1" dirty="0">
              <a:latin typeface="Arial" panose="020B0604020202020204" pitchFamily="34" charset="0"/>
              <a:ea typeface="Calibri" panose="020F0502020204030204" pitchFamily="34" charset="0"/>
              <a:cs typeface="Arial"/>
            </a:endParaRPr>
          </a:p>
          <a:p>
            <a:pPr>
              <a:lnSpc>
                <a:spcPct val="100000"/>
              </a:lnSpc>
              <a:spcAft>
                <a:spcPts val="0"/>
              </a:spcAft>
            </a:pPr>
            <a:endParaRPr lang="en-IN" sz="2000" b="1" dirty="0">
              <a:effectLst/>
              <a:latin typeface="Arial" panose="020B0604020202020204" pitchFamily="34" charset="0"/>
              <a:ea typeface="Calibri" panose="020F0502020204030204" pitchFamily="34" charset="0"/>
              <a:cs typeface="Arial"/>
            </a:endParaRPr>
          </a:p>
          <a:p>
            <a:pPr>
              <a:lnSpc>
                <a:spcPct val="100000"/>
              </a:lnSpc>
              <a:spcAft>
                <a:spcPts val="0"/>
              </a:spcAft>
            </a:pPr>
            <a:r>
              <a:rPr lang="en-IN" sz="2000" b="1" dirty="0">
                <a:effectLst/>
                <a:latin typeface="Arial"/>
                <a:ea typeface="Calibri" panose="020F0502020204030204" pitchFamily="34" charset="0"/>
                <a:cs typeface="Arial"/>
              </a:rPr>
              <a:t>Note 3</a:t>
            </a:r>
            <a:r>
              <a:rPr lang="en-IN" sz="2000" dirty="0">
                <a:effectLst/>
                <a:latin typeface="Arial"/>
                <a:ea typeface="Calibri" panose="020F0502020204030204" pitchFamily="34" charset="0"/>
                <a:cs typeface="Arial"/>
              </a:rPr>
              <a:t>: If you select option </a:t>
            </a:r>
            <a:r>
              <a:rPr lang="en-IN" sz="2000" b="1" dirty="0">
                <a:effectLst/>
                <a:latin typeface="Arial"/>
                <a:ea typeface="Calibri" panose="020F0502020204030204" pitchFamily="34" charset="0"/>
                <a:cs typeface="Arial"/>
              </a:rPr>
              <a:t>No</a:t>
            </a:r>
            <a:r>
              <a:rPr lang="en-IN" sz="2000" dirty="0">
                <a:effectLst/>
                <a:latin typeface="Arial"/>
                <a:ea typeface="Calibri" panose="020F0502020204030204" pitchFamily="34" charset="0"/>
                <a:cs typeface="Arial"/>
              </a:rPr>
              <a:t>, then the following options will be displayed in the </a:t>
            </a:r>
            <a:r>
              <a:rPr lang="en-IN" sz="2000" b="1" dirty="0">
                <a:effectLst/>
                <a:latin typeface="Arial"/>
                <a:ea typeface="Calibri" panose="020F0502020204030204" pitchFamily="34" charset="0"/>
                <a:cs typeface="Arial"/>
              </a:rPr>
              <a:t>Order Type</a:t>
            </a:r>
            <a:r>
              <a:rPr lang="en-IN" sz="2000" dirty="0">
                <a:effectLst/>
                <a:latin typeface="Arial"/>
                <a:ea typeface="Calibri" panose="020F0502020204030204" pitchFamily="34" charset="0"/>
                <a:cs typeface="Arial"/>
              </a:rPr>
              <a:t> drop-down list</a:t>
            </a:r>
            <a:endParaRPr lang="en-IN" sz="1900" dirty="0">
              <a:effectLst/>
              <a:latin typeface="Arial"/>
              <a:ea typeface="Calibri" panose="020F0502020204030204" pitchFamily="34" charset="0"/>
              <a:cs typeface="Arial"/>
            </a:endParaRPr>
          </a:p>
          <a:p>
            <a:endParaRPr lang="en-IN" dirty="0"/>
          </a:p>
        </p:txBody>
      </p:sp>
      <p:pic>
        <p:nvPicPr>
          <p:cNvPr id="4" name="Picture 3" descr="https://tutorial.gst.gov.in/userguide/appeal/assets/images/CR%2020206_Appeal_Manual_Filing%20an%20Appeal_Image2.jpg"/>
          <p:cNvPicPr/>
          <p:nvPr/>
        </p:nvPicPr>
        <p:blipFill>
          <a:blip r:embed="rId2">
            <a:extLst>
              <a:ext uri="{28A0092B-C50C-407E-A947-70E740481C1C}">
                <a14:useLocalDpi xmlns:a14="http://schemas.microsoft.com/office/drawing/2010/main" val="0"/>
              </a:ext>
            </a:extLst>
          </a:blip>
          <a:srcRect/>
          <a:stretch>
            <a:fillRect/>
          </a:stretch>
        </p:blipFill>
        <p:spPr bwMode="auto">
          <a:xfrm>
            <a:off x="3230245" y="2588963"/>
            <a:ext cx="5731510" cy="1221105"/>
          </a:xfrm>
          <a:prstGeom prst="rect">
            <a:avLst/>
          </a:prstGeom>
          <a:noFill/>
          <a:ln>
            <a:noFill/>
          </a:ln>
        </p:spPr>
      </p:pic>
      <p:pic>
        <p:nvPicPr>
          <p:cNvPr id="6" name="Picture 5" descr="https://tutorial.gst.gov.in/userguide/appeal/assets/images/image31.png"/>
          <p:cNvPicPr/>
          <p:nvPr/>
        </p:nvPicPr>
        <p:blipFill>
          <a:blip r:embed="rId3">
            <a:extLst>
              <a:ext uri="{28A0092B-C50C-407E-A947-70E740481C1C}">
                <a14:useLocalDpi xmlns:a14="http://schemas.microsoft.com/office/drawing/2010/main" val="0"/>
              </a:ext>
            </a:extLst>
          </a:blip>
          <a:srcRect/>
          <a:stretch>
            <a:fillRect/>
          </a:stretch>
        </p:blipFill>
        <p:spPr bwMode="auto">
          <a:xfrm>
            <a:off x="3912280" y="4624840"/>
            <a:ext cx="3438525" cy="1933575"/>
          </a:xfrm>
          <a:prstGeom prst="rect">
            <a:avLst/>
          </a:prstGeom>
          <a:noFill/>
          <a:ln>
            <a:noFill/>
          </a:ln>
        </p:spPr>
      </p:pic>
    </p:spTree>
    <p:extLst>
      <p:ext uri="{BB962C8B-B14F-4D97-AF65-F5344CB8AC3E}">
        <p14:creationId xmlns:p14="http://schemas.microsoft.com/office/powerpoint/2010/main" val="34478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235</TotalTime>
  <Words>795</Words>
  <Application>Microsoft Office PowerPoint</Application>
  <PresentationFormat>Custom</PresentationFormat>
  <Paragraphs>208</Paragraphs>
  <Slides>70</Slides>
  <Notes>1</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Ion</vt:lpstr>
      <vt:lpstr>Two Day Seminar on  GST Demands &amp; Appellate Remedies   Topic: Filing of Appeals  Date: 1st June 2024  (11:45AM to 1:15 PM) By CA. N K Bharath Kumar </vt:lpstr>
      <vt:lpstr>Demands &amp; Remedies</vt:lpstr>
      <vt:lpstr>FILING OF APPEALS</vt:lpstr>
      <vt:lpstr>How do we file                    an appeal against                                         Demand Order?</vt:lpstr>
      <vt:lpstr>Things to Keep ready  1. DRC – 07 2. Detailed / Speaking Order 3. Show Cause Notice 4. Reply to SCN 5. Proof of Receipt of Order 6. Workings, Calculations, Annexures, Case Laws</vt:lpstr>
      <vt:lpstr>To file an appeal against a demand order, perform following steps</vt:lpstr>
      <vt:lpstr>Creating Appeal to Appellate Authority </vt:lpstr>
      <vt:lpstr>PowerPoint Presentation</vt:lpstr>
      <vt:lpstr>PowerPoint Presentation</vt:lpstr>
      <vt:lpstr>PowerPoint Presentation</vt:lpstr>
      <vt:lpstr>PowerPoint Presentation</vt:lpstr>
      <vt:lpstr>PowerPoint Presentation</vt:lpstr>
      <vt:lpstr>PowerPoint Presentation</vt:lpstr>
      <vt:lpstr>Points to be noted  1. Valid service of Order - DRC – 07 – Sec. 169 2. Detailed / Speaking Order – Is it ? 3. Proof of Receipt of Order – How? 4. Opportunity of Rectification – Sec. 161</vt:lpstr>
      <vt:lpstr>Upload Annexure to GST APL-01 </vt:lpstr>
      <vt:lpstr>14. Click the Enable Editing button. </vt:lpstr>
      <vt:lpstr>Enter the details.  14 &amp; 15??? </vt:lpstr>
      <vt:lpstr>21. Click the Choose File button to upload the PDF. </vt:lpstr>
      <vt:lpstr>22. Select the PDF file which was saved and click the Open button. </vt:lpstr>
      <vt:lpstr>23. The PDF file is uploaded. You can click the DELETE button to delete the uploaded PDF file. </vt:lpstr>
      <vt:lpstr>C. Disputed Amount/ Payment Details </vt:lpstr>
      <vt:lpstr>25. The Disputed Amount/ Payment Details page is displayed.  Note: If you have selected the option Yes for order pertaining to Multiple Financial Years then, the Disputed Amount/Payment page for Multiple Financial years will be displayed in separate tabs for each Financial Year. </vt:lpstr>
      <vt:lpstr>PowerPoint Presentation</vt:lpstr>
      <vt:lpstr>Note 2:  •    If you have not disputed any component of the demand in any Financial Year, then default value Zero will be mentioned in that Financial Year.   •    If a demand is not entered in a Financial Year or if the number of years disputed in application is less than the number of years in the original order, then a Warning message will be displayed. </vt:lpstr>
      <vt:lpstr>    Note 3: If you have selected IGST, then fill the Admitted amount/Disputed amount for respective Place of Supply.   Click the DONE button.  Click the ADD button to enter IGST amount corresponding to the respective Place of Supply. </vt:lpstr>
      <vt:lpstr>26 (b). Use the scroll bar to view the Total Amount under dispute. </vt:lpstr>
      <vt:lpstr>27 (a). Amount of Demand created and admitted is displayed in this section</vt:lpstr>
      <vt:lpstr>27 (b). Use the scroll bar to view the Total Amount of Demand created and admitted. </vt:lpstr>
      <vt:lpstr>D. Pre-deposit % of disputed tax </vt:lpstr>
      <vt:lpstr>E. Utilize Cash/ ITC</vt:lpstr>
      <vt:lpstr>Points to be noted  1. Pre-Deposit can be paid through ITC. 2. In case of payment under wrong head - use PMT-09 to transfer 3. Pre-Deposit can be made Zero and appeal can be filed* 4. Do not forget to claim interest @ 9% when refund is applied 5. Sometimes the order may have the demand but DRC-07 may not.</vt:lpstr>
      <vt:lpstr>31. Liability, Cash Ledger Balance and Credit Ledger Balance details are displayed. </vt:lpstr>
      <vt:lpstr>32 (a) Liability The liability as on date are shown in below table.     </vt:lpstr>
      <vt:lpstr>32 (b) Cash Ledger Balance The cash available as on date are shown in below table. </vt:lpstr>
      <vt:lpstr>32 (c) Paid through Cash Use the scroll bar to move to the right to enter the amount to be paid through cash against that liability. </vt:lpstr>
      <vt:lpstr>32 (d) Credit Ledger Balance The ITC available as on date are shown in below table. </vt:lpstr>
      <vt:lpstr>32 (e) Paid through ITC Use the scroll bar to move to the right to enter the amount to be paid through ITC against that liability. Note: ITC can be adjusted against Tax liability only. </vt:lpstr>
      <vt:lpstr>33. Once you have entered the amount, click the SET-OFF button. </vt:lpstr>
      <vt:lpstr>34. A confirmation message is displayed. Click the OK button. </vt:lpstr>
      <vt:lpstr>35. A success message is displayed. Payment Reference Number is displayed on the screen. Click the BACK button. </vt:lpstr>
      <vt:lpstr>F. Add any Other Supporting Document </vt:lpstr>
      <vt:lpstr>37. Select the file to be uploaded and click the Open button. </vt:lpstr>
      <vt:lpstr>38. Click the ADD DOCUMENT button to add the uploaded supporting document. </vt:lpstr>
      <vt:lpstr>PowerPoint Presentation</vt:lpstr>
      <vt:lpstr>G. Preview the Application and Proceed to File </vt:lpstr>
      <vt:lpstr>41. The PDF file will be downloaded. Open the pdf file and check if all the details are correctly updated. </vt:lpstr>
      <vt:lpstr>PowerPoint Presentation</vt:lpstr>
      <vt:lpstr>Note 3: Click the SAVE AS DRAFT button. The Saved details will be deleted if not submitted within 15 days from the date of saving the details. </vt:lpstr>
      <vt:lpstr>42. Select the Name of the Authorized Signatory from the drop-down list. 43. Enter the Place where application is filled. 44. Click the PROCEED TO FILE button. </vt:lpstr>
      <vt:lpstr>45. Click the PROCEED button. 46. Click the SUBMIT WITH DSC or SUBMIT WITH EVC button. </vt:lpstr>
      <vt:lpstr>In case of SUBMIT WITH DSC   a. Select the certificate and click the SIGN button.   In case of SUBMIT WITH EVC   a.  Enter the OTP sent on email and mobile number of the Authorized Signatory registered at the GST Portal and click the VERIFY button. </vt:lpstr>
      <vt:lpstr>47. A confirmation message is displayed that form has been signed. You can click the DOWNLOAD button to download the acknowledgement receipt.  Once an appeal against a demand order is filed, an email and SMS is sent to the taxpayer (or an unregistered person, as the case may be) and Appellate Authority.   </vt:lpstr>
      <vt:lpstr>Practical Aspects - GOA</vt:lpstr>
      <vt:lpstr>Practical Aspects - SOF</vt:lpstr>
      <vt:lpstr>Practical Aspects – Physical Submissions</vt:lpstr>
      <vt:lpstr>H. Withdraw an Appeal Application </vt:lpstr>
      <vt:lpstr>PowerPoint Presentation</vt:lpstr>
      <vt:lpstr>4.    From Case details page navigate to the Withdrawal Application tab.  </vt:lpstr>
      <vt:lpstr>5.    Click on APPLY FOR WITHDRAWAL and then select Application for Withdrawal. </vt:lpstr>
      <vt:lpstr>PowerPoint Presentation</vt:lpstr>
      <vt:lpstr>Note: You can select the appropriate reason from the following list of reasons of the Reason for Withdrawal drop-down.   </vt:lpstr>
      <vt:lpstr>PowerPoint Presentation</vt:lpstr>
      <vt:lpstr>I. Re-file an Appeal Application After Rejection or Withdrawal </vt:lpstr>
      <vt:lpstr>1.    Navigate to My Applications under User Services and select the Application Type as Appeal to Appellate Authority. Click the New Application button.   </vt:lpstr>
      <vt:lpstr>2.    Select the Order Type and enter the Order number. </vt:lpstr>
      <vt:lpstr>3. The Appeal to Appellate Authority form will be displayed. Select the Category of case under dispute and upload the necessary documents Enter the Verification details and click the Proceed to File button. </vt:lpstr>
      <vt:lpstr>4.    A Warning message will be displayed. The Appeal application cannot be filed again after this.   To file the Appeal application, click the Proceed button. Submit the Application using DSC and EVC. </vt:lpstr>
      <vt:lpstr>5.   On successful submission of the application, the  Provisional acknowledgement details will be displayed. </vt:lpstr>
      <vt:lpstr>Final Points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I file an appeal against a Demand Order?</dc:title>
  <dc:creator>Admin</dc:creator>
  <cp:lastModifiedBy>admin</cp:lastModifiedBy>
  <cp:revision>67</cp:revision>
  <dcterms:created xsi:type="dcterms:W3CDTF">2024-05-31T10:41:41Z</dcterms:created>
  <dcterms:modified xsi:type="dcterms:W3CDTF">2024-06-05T04:39:44Z</dcterms:modified>
</cp:coreProperties>
</file>